
<file path=[Content_Types].xml><?xml version="1.0" encoding="utf-8"?>
<Types xmlns="http://schemas.openxmlformats.org/package/2006/content-types">
  <Default Extension="xml" ContentType="application/xml"/>
  <Default Extension="jpeg" ContentType="image/jpeg"/>
  <Default Extension="png" ContentType="image/png"/>
  <Default Extension="wmf" ContentType="image/x-wmf"/>
  <Default Extension="rels" ContentType="application/vnd.openxmlformats-package.relationshi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5" r:id="rId4"/>
    <p:sldMasterId id="2147483660" r:id="rId5"/>
    <p:sldMasterId id="2147483665" r:id="rId6"/>
    <p:sldMasterId id="2147483671" r:id="rId7"/>
    <p:sldMasterId id="2147483675" r:id="rId8"/>
    <p:sldMasterId id="2147483682" r:id="rId9"/>
    <p:sldMasterId id="2147483688" r:id="rId10"/>
    <p:sldMasterId id="2147483694" r:id="rId11"/>
    <p:sldMasterId id="2147483700" r:id="rId12"/>
    <p:sldMasterId id="2147483706" r:id="rId13"/>
    <p:sldMasterId id="2147483712" r:id="rId14"/>
    <p:sldMasterId id="2147483718" r:id="rId15"/>
    <p:sldMasterId id="2147483721" r:id="rId16"/>
    <p:sldMasterId id="2147483727" r:id="rId17"/>
    <p:sldMasterId id="2147483735" r:id="rId18"/>
    <p:sldMasterId id="2147483742" r:id="rId19"/>
    <p:sldMasterId id="2147483749" r:id="rId20"/>
    <p:sldMasterId id="2147483762" r:id="rId21"/>
  </p:sldMasterIdLst>
  <p:notesMasterIdLst>
    <p:notesMasterId r:id="rId23"/>
  </p:notesMasterIdLst>
  <p:handoutMasterIdLst>
    <p:handoutMasterId r:id="rId59"/>
  </p:handoutMasterIdLst>
  <p:sldIdLst>
    <p:sldId id="735" r:id="rId22"/>
    <p:sldId id="741" r:id="rId24"/>
    <p:sldId id="860" r:id="rId25"/>
    <p:sldId id="880" r:id="rId26"/>
    <p:sldId id="881" r:id="rId27"/>
    <p:sldId id="879" r:id="rId28"/>
    <p:sldId id="851" r:id="rId29"/>
    <p:sldId id="912" r:id="rId30"/>
    <p:sldId id="913" r:id="rId31"/>
    <p:sldId id="915" r:id="rId32"/>
    <p:sldId id="916" r:id="rId33"/>
    <p:sldId id="918" r:id="rId34"/>
    <p:sldId id="919" r:id="rId35"/>
    <p:sldId id="920" r:id="rId36"/>
    <p:sldId id="862" r:id="rId37"/>
    <p:sldId id="952" r:id="rId38"/>
    <p:sldId id="950" r:id="rId39"/>
    <p:sldId id="949" r:id="rId40"/>
    <p:sldId id="917" r:id="rId41"/>
    <p:sldId id="951" r:id="rId42"/>
    <p:sldId id="855" r:id="rId43"/>
    <p:sldId id="778" r:id="rId44"/>
    <p:sldId id="982" r:id="rId45"/>
    <p:sldId id="983" r:id="rId46"/>
    <p:sldId id="984" r:id="rId47"/>
    <p:sldId id="985" r:id="rId48"/>
    <p:sldId id="986" r:id="rId49"/>
    <p:sldId id="987" r:id="rId50"/>
    <p:sldId id="988" r:id="rId51"/>
    <p:sldId id="989" r:id="rId52"/>
    <p:sldId id="990" r:id="rId53"/>
    <p:sldId id="861" r:id="rId54"/>
    <p:sldId id="991" r:id="rId55"/>
    <p:sldId id="992" r:id="rId56"/>
    <p:sldId id="993" r:id="rId57"/>
    <p:sldId id="769" r:id="rId58"/>
  </p:sldIdLst>
  <p:sldSz cx="9144000" cy="6858000" type="screen4x3"/>
  <p:notesSz cx="6668770" cy="9926320"/>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77" autoAdjust="0"/>
    <p:restoredTop sz="99176" autoAdjust="0"/>
  </p:normalViewPr>
  <p:slideViewPr>
    <p:cSldViewPr snapToGrid="0">
      <p:cViewPr varScale="1">
        <p:scale>
          <a:sx n="107" d="100"/>
          <a:sy n="107" d="100"/>
        </p:scale>
        <p:origin x="240" y="102"/>
      </p:cViewPr>
      <p:guideLst>
        <p:guide orient="horz" pos="1248"/>
        <p:guide orient="horz" pos="2687"/>
        <p:guide orient="horz" pos="905"/>
        <p:guide orient="horz" pos="1930"/>
        <p:guide pos="5616"/>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26"/>
        <p:guide pos="2091"/>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4" Type="http://schemas.openxmlformats.org/officeDocument/2006/relationships/customXml" Target="../customXml/item1.xml"/><Relationship Id="rId63" Type="http://schemas.openxmlformats.org/officeDocument/2006/relationships/customXmlProps" Target="../customXml/itemProps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Master" Target="slideMasters/slideMaster5.xml"/><Relationship Id="rId59" Type="http://schemas.openxmlformats.org/officeDocument/2006/relationships/handoutMaster" Target="handoutMasters/handoutMaster1.xml"/><Relationship Id="rId58" Type="http://schemas.openxmlformats.org/officeDocument/2006/relationships/slide" Target="slides/slide36.xml"/><Relationship Id="rId57" Type="http://schemas.openxmlformats.org/officeDocument/2006/relationships/slide" Target="slides/slide35.xml"/><Relationship Id="rId56" Type="http://schemas.openxmlformats.org/officeDocument/2006/relationships/slide" Target="slides/slide34.xml"/><Relationship Id="rId55" Type="http://schemas.openxmlformats.org/officeDocument/2006/relationships/slide" Target="slides/slide33.xml"/><Relationship Id="rId54" Type="http://schemas.openxmlformats.org/officeDocument/2006/relationships/slide" Target="slides/slide32.xml"/><Relationship Id="rId53" Type="http://schemas.openxmlformats.org/officeDocument/2006/relationships/slide" Target="slides/slide31.xml"/><Relationship Id="rId52" Type="http://schemas.openxmlformats.org/officeDocument/2006/relationships/slide" Target="slides/slide30.xml"/><Relationship Id="rId51" Type="http://schemas.openxmlformats.org/officeDocument/2006/relationships/slide" Target="slides/slide29.xml"/><Relationship Id="rId50" Type="http://schemas.openxmlformats.org/officeDocument/2006/relationships/slide" Target="slides/slide28.xml"/><Relationship Id="rId5" Type="http://schemas.openxmlformats.org/officeDocument/2006/relationships/slideMaster" Target="slideMasters/slideMaster4.xml"/><Relationship Id="rId49" Type="http://schemas.openxmlformats.org/officeDocument/2006/relationships/slide" Target="slides/slide27.xml"/><Relationship Id="rId48" Type="http://schemas.openxmlformats.org/officeDocument/2006/relationships/slide" Target="slides/slide26.xml"/><Relationship Id="rId47" Type="http://schemas.openxmlformats.org/officeDocument/2006/relationships/slide" Target="slides/slide25.xml"/><Relationship Id="rId46" Type="http://schemas.openxmlformats.org/officeDocument/2006/relationships/slide" Target="slides/slide24.xml"/><Relationship Id="rId45" Type="http://schemas.openxmlformats.org/officeDocument/2006/relationships/slide" Target="slides/slide23.xml"/><Relationship Id="rId44" Type="http://schemas.openxmlformats.org/officeDocument/2006/relationships/slide" Target="slides/slide22.xml"/><Relationship Id="rId43" Type="http://schemas.openxmlformats.org/officeDocument/2006/relationships/slide" Target="slides/slide21.xml"/><Relationship Id="rId42" Type="http://schemas.openxmlformats.org/officeDocument/2006/relationships/slide" Target="slides/slide20.xml"/><Relationship Id="rId41" Type="http://schemas.openxmlformats.org/officeDocument/2006/relationships/slide" Target="slides/slide19.xml"/><Relationship Id="rId40" Type="http://schemas.openxmlformats.org/officeDocument/2006/relationships/slide" Target="slides/slide18.xml"/><Relationship Id="rId4" Type="http://schemas.openxmlformats.org/officeDocument/2006/relationships/slideMaster" Target="slideMasters/slideMaster3.xml"/><Relationship Id="rId39" Type="http://schemas.openxmlformats.org/officeDocument/2006/relationships/slide" Target="slides/slide17.xml"/><Relationship Id="rId38" Type="http://schemas.openxmlformats.org/officeDocument/2006/relationships/slide" Target="slides/slide16.xml"/><Relationship Id="rId37" Type="http://schemas.openxmlformats.org/officeDocument/2006/relationships/slide" Target="slides/slide15.xml"/><Relationship Id="rId36" Type="http://schemas.openxmlformats.org/officeDocument/2006/relationships/slide" Target="slides/slide14.xml"/><Relationship Id="rId35" Type="http://schemas.openxmlformats.org/officeDocument/2006/relationships/slide" Target="slides/slide13.xml"/><Relationship Id="rId34" Type="http://schemas.openxmlformats.org/officeDocument/2006/relationships/slide" Target="slides/slide12.xml"/><Relationship Id="rId33" Type="http://schemas.openxmlformats.org/officeDocument/2006/relationships/slide" Target="slides/slide11.xml"/><Relationship Id="rId32" Type="http://schemas.openxmlformats.org/officeDocument/2006/relationships/slide" Target="slides/slide10.xml"/><Relationship Id="rId31" Type="http://schemas.openxmlformats.org/officeDocument/2006/relationships/slide" Target="slides/slide9.xml"/><Relationship Id="rId30" Type="http://schemas.openxmlformats.org/officeDocument/2006/relationships/slide" Target="slides/slide8.xml"/><Relationship Id="rId3" Type="http://schemas.openxmlformats.org/officeDocument/2006/relationships/slideMaster" Target="slideMasters/slideMaster2.xml"/><Relationship Id="rId29" Type="http://schemas.openxmlformats.org/officeDocument/2006/relationships/slide" Target="slides/slide7.xml"/><Relationship Id="rId28" Type="http://schemas.openxmlformats.org/officeDocument/2006/relationships/slide" Target="slides/slide6.xml"/><Relationship Id="rId27" Type="http://schemas.openxmlformats.org/officeDocument/2006/relationships/slide" Target="slides/slide5.xml"/><Relationship Id="rId26" Type="http://schemas.openxmlformats.org/officeDocument/2006/relationships/slide" Target="slides/slide4.xml"/><Relationship Id="rId25" Type="http://schemas.openxmlformats.org/officeDocument/2006/relationships/slide" Target="slides/slide3.xml"/><Relationship Id="rId24" Type="http://schemas.openxmlformats.org/officeDocument/2006/relationships/slide" Target="slides/slide2.xml"/><Relationship Id="rId23" Type="http://schemas.openxmlformats.org/officeDocument/2006/relationships/notesMaster" Target="notesMasters/notesMaster1.xml"/><Relationship Id="rId22" Type="http://schemas.openxmlformats.org/officeDocument/2006/relationships/slide" Target="slides/slide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endParaRPr lang="en-US" altLang="zh-CN">
              <a:solidFill>
                <a:schemeClr val="bg1"/>
              </a:solidFill>
            </a:endParaRPr>
          </a:p>
          <a:p>
            <a:pPr algn="r" eaLnBrk="1" hangingPunct="1">
              <a:lnSpc>
                <a:spcPct val="85000"/>
              </a:lnSpc>
              <a:spcBef>
                <a:spcPct val="15000"/>
              </a:spcBef>
              <a:buClr>
                <a:srgbClr val="747273"/>
              </a:buClr>
            </a:pPr>
            <a:r>
              <a:rPr lang="en-US" altLang="zh-CN">
                <a:solidFill>
                  <a:schemeClr val="bg1"/>
                </a:solidFill>
              </a:rPr>
              <a:t>+ MRC Certification on first slide</a:t>
            </a:r>
            <a:endParaRPr lang="en-US" altLang="zh-CN">
              <a:solidFill>
                <a:schemeClr val="bg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42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2C75544-06EC-40E6-A221-568E9BFCCE8F}" type="slidenum">
              <a:rPr lang="en-US" altLang="zh-CN" sz="1200"/>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fld>
            <a:endParaRPr lang="en-US" altLang="zh-CN"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endParaRPr lang="en-GB" altLang="zh-CN">
              <a:latin typeface="Arial" panose="020B0604020202020204" pitchFamily="34" charset="0"/>
            </a:endParaRPr>
          </a:p>
          <a:p>
            <a:r>
              <a:rPr lang="en-GB" altLang="zh-CN">
                <a:latin typeface="Arial" panose="020B0604020202020204" pitchFamily="34" charset="0"/>
              </a:rPr>
              <a:t>If they are doing something as a result, it is telling me something. That that brand impact has not caused me to invest more of my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endParaRPr lang="en-GB" altLang="zh-CN">
              <a:latin typeface="Arial" panose="020B0604020202020204" pitchFamily="34" charset="0"/>
            </a:endParaRP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endParaRPr lang="en-US" altLang="zh-CN">
              <a:latin typeface="Arial" panose="020B0604020202020204" pitchFamily="34" charset="0"/>
            </a:endParaRP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endParaRPr lang="en-US" altLang="zh-CN">
              <a:latin typeface="Arial" panose="020B0604020202020204" pitchFamily="34" charset="0"/>
            </a:endParaRP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endParaRPr lang="en-GB" altLang="zh-CN">
              <a:latin typeface="Arial" panose="020B0604020202020204" pitchFamily="34" charset="0"/>
            </a:endParaRP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endParaRPr lang="en-GB" altLang="zh-CN">
              <a:latin typeface="Arial" panose="020B0604020202020204" pitchFamily="34" charset="0"/>
            </a:endParaRP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endParaRPr lang="en-US" altLang="zh-CN">
              <a:latin typeface="Arial" panose="020B0604020202020204" pitchFamily="34" charset="0"/>
            </a:endParaRPr>
          </a:p>
          <a:p>
            <a:r>
              <a:rPr lang="en-US" altLang="zh-CN">
                <a:latin typeface="Arial" panose="020B0604020202020204" pitchFamily="34" charset="0"/>
              </a:rPr>
              <a:t>Campaign Monitor</a:t>
            </a:r>
            <a:endParaRPr lang="en-US" altLang="zh-CN">
              <a:latin typeface="Arial" panose="020B0604020202020204" pitchFamily="34" charset="0"/>
            </a:endParaRPr>
          </a:p>
          <a:p>
            <a:r>
              <a:rPr lang="en-US" altLang="zh-CN">
                <a:latin typeface="Arial" panose="020B0604020202020204" pitchFamily="34" charset="0"/>
              </a:rPr>
              <a:t>One-click reporting (POWERPOINT GENERATOR)</a:t>
            </a:r>
            <a:endParaRPr lang="en-US" altLang="zh-CN">
              <a:latin typeface="Arial" panose="020B0604020202020204" pitchFamily="34" charset="0"/>
            </a:endParaRPr>
          </a:p>
          <a:p>
            <a:r>
              <a:rPr lang="en-US" altLang="zh-CN">
                <a:latin typeface="Arial" panose="020B0604020202020204" pitchFamily="34" charset="0"/>
              </a:rPr>
              <a:t>Report Generator (ONLINE REPORTING)</a:t>
            </a:r>
            <a:endParaRPr lang="en-US" altLang="zh-CN">
              <a:latin typeface="Arial" panose="020B0604020202020204" pitchFamily="34" charset="0"/>
            </a:endParaRPr>
          </a:p>
          <a:p>
            <a:r>
              <a:rPr lang="en-US" altLang="zh-CN">
                <a:latin typeface="Arial" panose="020B0604020202020204" pitchFamily="34" charset="0"/>
              </a:rPr>
              <a:t>Custom Report Builder- custom reports or service</a:t>
            </a:r>
            <a:endParaRPr lang="en-US" altLang="zh-CN">
              <a:latin typeface="Arial" panose="020B0604020202020204" pitchFamily="34" charset="0"/>
            </a:endParaRPr>
          </a:p>
          <a:p>
            <a:r>
              <a:rPr lang="en-US" altLang="zh-CN">
                <a:latin typeface="Arial" panose="020B0604020202020204" pitchFamily="34" charset="0"/>
              </a:rPr>
              <a:t>Advanced Analytics (Plug-in for Excel)</a:t>
            </a:r>
            <a:endParaRPr lang="en-US" altLang="zh-CN">
              <a:latin typeface="Arial" panose="020B0604020202020204" pitchFamily="34" charset="0"/>
            </a:endParaRP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endParaRPr lang="en-US" altLang="zh-CN">
              <a:latin typeface="Arial" panose="020B0604020202020204" pitchFamily="34" charset="0"/>
            </a:endParaRP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endParaRPr lang="en-US" altLang="zh-CN">
              <a:latin typeface="Arial" panose="020B0604020202020204" pitchFamily="34" charset="0"/>
            </a:endParaRPr>
          </a:p>
          <a:p>
            <a:endParaRPr lang="en-US" altLang="zh-CN">
              <a:latin typeface="Arial" panose="020B0604020202020204" pitchFamily="34" charset="0"/>
            </a:endParaRPr>
          </a:p>
          <a:p>
            <a:r>
              <a:rPr lang="en-US" altLang="zh-CN">
                <a:latin typeface="Arial" panose="020B0604020202020204" pitchFamily="34" charset="0"/>
              </a:rPr>
              <a:t>Eyeblaster Analytics</a:t>
            </a:r>
            <a:endParaRPr lang="en-US" altLang="zh-CN">
              <a:latin typeface="Arial" panose="020B0604020202020204" pitchFamily="34" charset="0"/>
            </a:endParaRP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endParaRPr lang="en-GB" altLang="zh-CN">
              <a:latin typeface="Arial" panose="020B0604020202020204" pitchFamily="34" charset="0"/>
            </a:endParaRP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endParaRPr lang="en-GB" altLang="zh-CN">
              <a:latin typeface="Arial" panose="020B0604020202020204" pitchFamily="34" charset="0"/>
            </a:endParaRP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fld>
            <a:endParaRPr lang="en-US" altLang="zh-CN"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4" Type="http://schemas.openxmlformats.org/officeDocument/2006/relationships/image" Target="../media/image8.wmf"/><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endParaRPr lang="en-US" altLang="zh-CN" sz="900">
              <a:solidFill>
                <a:srgbClr val="7F7F7F"/>
              </a:solidFill>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endParaRPr lang="en-US" noProof="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endParaRPr lang="en-US" noProof="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endParaRPr lang="en-GB" altLang="zh-CN">
                <a:solidFill>
                  <a:srgbClr val="FFFFFF"/>
                </a:solidFill>
                <a:latin typeface="HelveticaNeueLT Std Lt"/>
                <a:cs typeface="Arial" panose="020B0604020202020204" pitchFamily="34" charset="0"/>
              </a:endParaRP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 Second level Second level Second level Second level </a:t>
            </a:r>
            <a:endParaRPr lang="en-US" dirty="0"/>
          </a:p>
          <a:p>
            <a:pPr lvl="1"/>
            <a:endParaRPr lang="en-US" dirty="0"/>
          </a:p>
          <a:p>
            <a:pPr lvl="1"/>
            <a:endParaRPr lang="en-US" dirty="0"/>
          </a:p>
          <a:p>
            <a:pPr lvl="1"/>
            <a:endParaRPr lang="en-US" dirty="0"/>
          </a:p>
          <a:p>
            <a:pPr lvl="1"/>
            <a:r>
              <a:rPr lang="en-US" dirty="0"/>
              <a:t> </a:t>
            </a:r>
            <a:endParaRPr lang="en-US" dirty="0"/>
          </a:p>
          <a:p>
            <a:pPr lvl="2"/>
            <a:r>
              <a:rPr lang="en-US" dirty="0"/>
              <a:t>Third level</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9144000" cy="6857999"/>
          </a:xfrm>
          <a:prstGeom prst="rect">
            <a:avLst/>
          </a:prstGeom>
        </p:spPr>
      </p:pic>
      <p:sp>
        <p:nvSpPr>
          <p:cNvPr id="24" name="矩形 23"/>
          <p:cNvSpPr/>
          <p:nvPr userDrawn="1"/>
        </p:nvSpPr>
        <p:spPr>
          <a:xfrm>
            <a:off x="0" y="0"/>
            <a:ext cx="9144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endParaRPr lang="en-US" dirty="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endParaRPr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endParaRPr lang="en-US" dirty="0"/>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endParaRPr lang="en-US" noProof="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endParaRPr lang="en-US" altLang="zh-CN" sz="900">
              <a:solidFill>
                <a:srgbClr val="8A8A8A"/>
              </a:solidFill>
              <a:ea typeface="宋体" panose="02010600030101010101" pitchFamily="2" charset="-122"/>
            </a:endParaRP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endParaRPr lang="en-US" noProof="0"/>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57.xml"/><Relationship Id="rId4" Type="http://schemas.openxmlformats.org/officeDocument/2006/relationships/slideLayout" Target="../slideLayouts/slideLayout56.xml"/><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14.xml.rels><?xml version="1.0" encoding="UTF-8" standalone="yes"?>
<Relationships xmlns="http://schemas.openxmlformats.org/package/2006/relationships"><Relationship Id="rId4" Type="http://schemas.openxmlformats.org/officeDocument/2006/relationships/theme" Target="../theme/theme14.xml"/><Relationship Id="rId3" Type="http://schemas.openxmlformats.org/officeDocument/2006/relationships/image" Target="../media/image1.jpeg"/><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s>
</file>

<file path=ppt/slideMasters/_rels/slideMaster16.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0" Type="http://schemas.openxmlformats.org/officeDocument/2006/relationships/theme" Target="../theme/theme16.xml"/><Relationship Id="rId1" Type="http://schemas.openxmlformats.org/officeDocument/2006/relationships/slideLayout" Target="../slideLayouts/slideLayout65.xml"/></Relationships>
</file>

<file path=ppt/slideMasters/_rels/slideMaster17.xml.rels><?xml version="1.0" encoding="UTF-8" standalone="yes"?>
<Relationships xmlns="http://schemas.openxmlformats.org/package/2006/relationships"><Relationship Id="rId9" Type="http://schemas.openxmlformats.org/officeDocument/2006/relationships/theme" Target="../theme/theme17.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s>
</file>

<file path=ppt/slideMasters/_rels/slideMaster18.xml.rels><?xml version="1.0" encoding="UTF-8" standalone="yes"?>
<Relationships xmlns="http://schemas.openxmlformats.org/package/2006/relationships"><Relationship Id="rId9" Type="http://schemas.openxmlformats.org/officeDocument/2006/relationships/theme" Target="../theme/theme18.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 Type="http://schemas.openxmlformats.org/officeDocument/2006/relationships/slideLayout" Target="../slideLayouts/slideLayout86.xml"/><Relationship Id="rId2" Type="http://schemas.openxmlformats.org/officeDocument/2006/relationships/slideLayout" Target="../slideLayouts/slideLayout85.xml"/><Relationship Id="rId15" Type="http://schemas.openxmlformats.org/officeDocument/2006/relationships/theme" Target="../theme/theme19.xml"/><Relationship Id="rId14"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slideLayout" Target="../slideLayouts/slideLayout95.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jpeg"/><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9" Type="http://schemas.openxmlformats.org/officeDocument/2006/relationships/theme" Target="../theme/theme20.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101.xml"/><Relationship Id="rId5" Type="http://schemas.openxmlformats.org/officeDocument/2006/relationships/slideLayout" Target="../slideLayouts/slideLayout100.xml"/><Relationship Id="rId4" Type="http://schemas.openxmlformats.org/officeDocument/2006/relationships/slideLayout" Target="../slideLayouts/slideLayout99.xml"/><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3.jpeg"/><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7" Type="http://schemas.openxmlformats.org/officeDocument/2006/relationships/theme" Target="../theme/theme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jpeg"/><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9" Type="http://schemas.openxmlformats.org/officeDocument/2006/relationships/theme" Target="../theme/theme7.xml"/><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endParaRPr lang="en-US" altLang="zh-CN" sz="800">
              <a:solidFill>
                <a:srgbClr val="7F7F7F"/>
              </a:solidFill>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3">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4">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5">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6">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6">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7">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endParaRPr lang="en-GB" altLang="zh-CN"/>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endParaRPr lang="en-US" altLang="zh-CN"/>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3.xml"/><Relationship Id="rId5" Type="http://schemas.openxmlformats.org/officeDocument/2006/relationships/image" Target="../media/image30.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2.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xml"/><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35.jpeg"/><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6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 Target="sl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95.xml"/><Relationship Id="rId1" Type="http://schemas.openxmlformats.org/officeDocument/2006/relationships/image" Target="../media/image39.jpe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8.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slide" Target="slide32.xml"/><Relationship Id="rId2" Type="http://schemas.openxmlformats.org/officeDocument/2006/relationships/slide" Target="slide22.xml"/><Relationship Id="rId1" Type="http://schemas.openxmlformats.org/officeDocument/2006/relationships/slide" Target="slide1.xml"/></Relationships>
</file>

<file path=ppt/slides/_rels/slide22.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1" Type="http://schemas.openxmlformats.org/officeDocument/2006/relationships/notesSlide" Target="../notesSlides/notesSlide22.xml"/><Relationship Id="rId10" Type="http://schemas.openxmlformats.org/officeDocument/2006/relationships/slideLayout" Target="../slideLayouts/slideLayout14.xml"/><Relationship Id="rId1" Type="http://schemas.openxmlformats.org/officeDocument/2006/relationships/slide" Target="slide2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73.xml"/><Relationship Id="rId5" Type="http://schemas.openxmlformats.org/officeDocument/2006/relationships/image" Target="../media/image30.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73.xml"/><Relationship Id="rId5" Type="http://schemas.openxmlformats.org/officeDocument/2006/relationships/image" Target="../media/image30.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73.xml"/><Relationship Id="rId5" Type="http://schemas.openxmlformats.org/officeDocument/2006/relationships/image" Target="../media/image30.jpe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8.wmf"/><Relationship Id="rId1" Type="http://schemas.openxmlformats.org/officeDocument/2006/relationships/image" Target="../media/image29.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8.wm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3.xml"/><Relationship Id="rId2" Type="http://schemas.openxmlformats.org/officeDocument/2006/relationships/image" Target="../media/image5.png"/><Relationship Id="rId1" Type="http://schemas.openxmlformats.org/officeDocument/2006/relationships/image" Target="../media/image8.wmf"/></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3.xml"/><Relationship Id="rId2" Type="http://schemas.openxmlformats.org/officeDocument/2006/relationships/image" Target="../media/image5.png"/><Relationship Id="rId1" Type="http://schemas.openxmlformats.org/officeDocument/2006/relationships/image" Target="../media/image8.wmf"/></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65.xml"/><Relationship Id="rId3" Type="http://schemas.openxmlformats.org/officeDocument/2006/relationships/slide" Target="slide32.xml"/><Relationship Id="rId2" Type="http://schemas.openxmlformats.org/officeDocument/2006/relationships/slide" Target="slide22.xml"/><Relationship Id="rId1" Type="http://schemas.openxmlformats.org/officeDocument/2006/relationships/slide" Target="slide1.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3.xml"/><Relationship Id="rId2" Type="http://schemas.openxmlformats.org/officeDocument/2006/relationships/image" Target="../media/image5.png"/><Relationship Id="rId1" Type="http://schemas.openxmlformats.org/officeDocument/2006/relationships/image" Target="../media/image8.wmf"/></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9.xml"/><Relationship Id="rId3" Type="http://schemas.openxmlformats.org/officeDocument/2006/relationships/hyperlink" Target="http://www.app-link.org" TargetMode="External"/><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slide" Target="slide15.xml"/><Relationship Id="rId10" Type="http://schemas.openxmlformats.org/officeDocument/2006/relationships/notesSlide" Target="../notesSlides/notesSlide4.xml"/><Relationship Id="rId1" Type="http://schemas.openxmlformats.org/officeDocument/2006/relationships/slide" Target="slide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2.png"/><Relationship Id="rId3" Type="http://schemas.openxmlformats.org/officeDocument/2006/relationships/image" Target="../media/image17.png"/><Relationship Id="rId2" Type="http://schemas.openxmlformats.org/officeDocument/2006/relationships/slide" Target="slide1.xml"/><Relationship Id="rId1" Type="http://schemas.openxmlformats.org/officeDocument/2006/relationships/slide" Target="slide15.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slide" Target="slide32.xml"/><Relationship Id="rId2" Type="http://schemas.openxmlformats.org/officeDocument/2006/relationships/slide" Target="slide22.xml"/><Relationship Id="rId1"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2.xml"/><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sym typeface="+mn-ea"/>
              </a:rPr>
              <a:t>4</a:t>
            </a:r>
            <a:r>
              <a:rPr lang="zh-CN" altLang="en-US">
                <a:latin typeface="微软雅黑" panose="020B0503020204020204" pitchFamily="34" charset="-122"/>
                <a:ea typeface="微软雅黑" panose="020B0503020204020204" pitchFamily="34" charset="-122"/>
                <a:sym typeface="+mn-ea"/>
              </a:rPr>
              <a:t>大项目化特性</a:t>
            </a:r>
            <a:endParaRPr lang="en-US" altLang="zh-CN">
              <a:latin typeface="微软雅黑" panose="020B0503020204020204" pitchFamily="34" charset="-122"/>
              <a:ea typeface="微软雅黑" panose="020B0503020204020204" pitchFamily="34"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latin typeface="微软雅黑" panose="020B0503020204020204" pitchFamily="34" charset="-122"/>
                <a:ea typeface="微软雅黑" panose="020B0503020204020204" pitchFamily="34" charset="-122"/>
                <a:sym typeface="+mn-ea"/>
              </a:rPr>
              <a:t>开源的</a:t>
            </a:r>
            <a:r>
              <a:rPr altLang="zh-CN" sz="3000">
                <a:solidFill>
                  <a:srgbClr val="FF0000"/>
                </a:solidFill>
                <a:latin typeface="微软雅黑" panose="020B0503020204020204" pitchFamily="34" charset="-122"/>
                <a:ea typeface="微软雅黑" panose="020B0503020204020204" pitchFamily="34" charset="-122"/>
                <a:sym typeface="+mn-ea"/>
              </a:rPr>
              <a:t>独立化</a:t>
            </a:r>
            <a:r>
              <a:rPr altLang="zh-CN" sz="3000">
                <a:latin typeface="微软雅黑" panose="020B0503020204020204" pitchFamily="34" charset="-122"/>
                <a:ea typeface="微软雅黑" panose="020B0503020204020204" pitchFamily="34" charset="-122"/>
                <a:sym typeface="+mn-ea"/>
              </a:rPr>
              <a:t>部署</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solidFill>
                  <a:srgbClr val="FF0000"/>
                </a:solidFill>
                <a:latin typeface="微软雅黑" panose="020B0503020204020204" pitchFamily="34" charset="-122"/>
                <a:ea typeface="微软雅黑" panose="020B0503020204020204" pitchFamily="34" charset="-122"/>
                <a:sym typeface="+mn-ea"/>
              </a:rPr>
              <a:t>自由</a:t>
            </a:r>
            <a:r>
              <a:rPr altLang="zh-CN" sz="3000">
                <a:latin typeface="微软雅黑" panose="020B0503020204020204" pitchFamily="34" charset="-122"/>
                <a:ea typeface="微软雅黑" panose="020B0503020204020204" pitchFamily="34" charset="-122"/>
                <a:sym typeface="+mn-ea"/>
              </a:rPr>
              <a:t>接入第三方服务</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latin typeface="微软雅黑" panose="020B0503020204020204" pitchFamily="34" charset="-122"/>
                <a:ea typeface="微软雅黑" panose="020B0503020204020204" pitchFamily="34" charset="-122"/>
                <a:sym typeface="+mn-ea"/>
              </a:rPr>
              <a:t>面向开发者的</a:t>
            </a:r>
            <a:r>
              <a:rPr altLang="zh-CN" sz="3000">
                <a:solidFill>
                  <a:srgbClr val="FF0000"/>
                </a:solidFill>
                <a:latin typeface="微软雅黑" panose="020B0503020204020204" pitchFamily="34" charset="-122"/>
                <a:ea typeface="微软雅黑" panose="020B0503020204020204" pitchFamily="34" charset="-122"/>
                <a:sym typeface="+mn-ea"/>
              </a:rPr>
              <a:t>免费</a:t>
            </a:r>
            <a:r>
              <a:rPr altLang="zh-CN" sz="3000">
                <a:latin typeface="微软雅黑" panose="020B0503020204020204" pitchFamily="34" charset="-122"/>
                <a:ea typeface="微软雅黑" panose="020B0503020204020204" pitchFamily="34" charset="-122"/>
                <a:sym typeface="+mn-ea"/>
              </a:rPr>
              <a:t>云开发模式</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lang="zh-CN" sz="3000">
                <a:solidFill>
                  <a:srgbClr val="FF0000"/>
                </a:solidFill>
                <a:latin typeface="微软雅黑" panose="020B0503020204020204" pitchFamily="34" charset="-122"/>
                <a:ea typeface="微软雅黑" panose="020B0503020204020204" pitchFamily="34" charset="-122"/>
                <a:sym typeface="+mn-ea"/>
              </a:rPr>
              <a:t>开放性</a:t>
            </a:r>
            <a:r>
              <a:rPr lang="zh-CN" sz="3000">
                <a:latin typeface="微软雅黑" panose="020B0503020204020204" pitchFamily="34" charset="-122"/>
                <a:ea typeface="微软雅黑" panose="020B0503020204020204" pitchFamily="34" charset="-122"/>
                <a:sym typeface="+mn-ea"/>
              </a:rPr>
              <a:t>的</a:t>
            </a:r>
            <a:r>
              <a:rPr sz="3000">
                <a:latin typeface="微软雅黑" panose="020B0503020204020204" pitchFamily="34" charset="-122"/>
                <a:ea typeface="微软雅黑" panose="020B0503020204020204" pitchFamily="34" charset="-122"/>
                <a:sym typeface="+mn-ea"/>
              </a:rPr>
              <a:t>云应用商店</a:t>
            </a:r>
            <a:endParaRPr altLang="zh-CN" sz="3000">
              <a:solidFill>
                <a:srgbClr val="373737"/>
              </a:solidFill>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五大市场</a:t>
            </a:r>
            <a:endParaRPr lang="zh-CN" altLang="en-US">
              <a:latin typeface="微软雅黑" panose="020B0503020204020204" pitchFamily="34" charset="-122"/>
              <a:ea typeface="微软雅黑" panose="020B0503020204020204" pitchFamily="34" charset="-122"/>
            </a:endParaRP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latin typeface="微软雅黑" panose="020B0503020204020204" pitchFamily="34" charset="-122"/>
                <a:ea typeface="微软雅黑" panose="020B0503020204020204" pitchFamily="34" charset="-122"/>
              </a:rPr>
              <a:t>云开发平台</a:t>
            </a:r>
            <a:r>
              <a:rPr lang="en-US" altLang="zh-CN">
                <a:solidFill>
                  <a:srgbClr val="F2F2F2"/>
                </a:solidFill>
                <a:latin typeface="微软雅黑" panose="020B0503020204020204" pitchFamily="34" charset="-122"/>
                <a:ea typeface="微软雅黑" panose="020B0503020204020204" pitchFamily="34" charset="-122"/>
              </a:rPr>
              <a:t> </a:t>
            </a:r>
            <a:endParaRPr lang="en-US" altLang="zh-CN">
              <a:solidFill>
                <a:srgbClr val="F2F2F2"/>
              </a:solidFill>
              <a:latin typeface="微软雅黑" panose="020B0503020204020204" pitchFamily="34" charset="-122"/>
              <a:ea typeface="微软雅黑" panose="020B0503020204020204" pitchFamily="34" charset="-122"/>
            </a:endParaRP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自动化构建数据管理系统</a:t>
            </a:r>
            <a:endParaRPr lang="en-US" altLang="zh-CN">
              <a:solidFill>
                <a:srgbClr val="D9D9D9"/>
              </a:solidFill>
              <a:latin typeface="微软雅黑" panose="020B0503020204020204" pitchFamily="34" charset="-122"/>
              <a:ea typeface="微软雅黑" panose="020B0503020204020204" pitchFamily="34" charset="-122"/>
            </a:endParaRP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移动互联网敏捷开发框架</a:t>
            </a:r>
            <a:endParaRPr lang="en-US" altLang="zh-CN">
              <a:solidFill>
                <a:srgbClr val="D9D9D9"/>
              </a:solidFill>
              <a:latin typeface="微软雅黑" panose="020B0503020204020204" pitchFamily="34" charset="-122"/>
              <a:ea typeface="微软雅黑" panose="020B0503020204020204" pitchFamily="34" charset="-122"/>
            </a:endParaRP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BaaS（Backend-as-a-Service，后端即服务）</a:t>
            </a:r>
            <a:endParaRPr lang="en-US" altLang="zh-CN">
              <a:solidFill>
                <a:srgbClr val="D9D9D9"/>
              </a:solidFill>
              <a:latin typeface="微软雅黑" panose="020B0503020204020204" pitchFamily="34" charset="-122"/>
              <a:ea typeface="微软雅黑" panose="020B0503020204020204" pitchFamily="34" charset="-122"/>
            </a:endParaRP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知识共享的应用商店</a:t>
            </a:r>
            <a:endParaRPr lang="en-US" altLang="zh-CN">
              <a:solidFill>
                <a:srgbClr val="D9D9D9"/>
              </a:solidFill>
              <a:latin typeface="微软雅黑" panose="020B0503020204020204" pitchFamily="34" charset="-122"/>
              <a:ea typeface="微软雅黑" panose="020B0503020204020204" pitchFamily="34" charset="-122"/>
            </a:endParaRPr>
          </a:p>
          <a:p>
            <a:pPr eaLnBrk="1" hangingPunct="1">
              <a:buClr>
                <a:srgbClr val="F68933"/>
              </a:buClr>
            </a:pPr>
            <a:endParaRPr lang="en-US" altLang="zh-CN">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Strength</a:t>
            </a:r>
            <a:r>
              <a:rPr lang="zh-CN" altLang="en-US">
                <a:latin typeface="微软雅黑" panose="020B0503020204020204" pitchFamily="34" charset="-122"/>
                <a:ea typeface="微软雅黑" panose="020B0503020204020204" pitchFamily="34" charset="-122"/>
              </a:rPr>
              <a:t>优势</a:t>
            </a:r>
            <a:endParaRPr lang="zh-CN" altLang="en-US">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自主研发</a:t>
            </a:r>
            <a:endParaRPr lang="zh-CN" altLang="en-US" sz="2200"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著作权、专利、</a:t>
            </a:r>
            <a:r>
              <a:rPr altLang="zh-CN" sz="1800" dirty="0">
                <a:latin typeface="微软雅黑" panose="020B0503020204020204" pitchFamily="34" charset="-122"/>
                <a:ea typeface="微软雅黑" panose="020B0503020204020204" pitchFamily="34" charset="-122"/>
              </a:rPr>
              <a:t>Apache</a:t>
            </a:r>
            <a:r>
              <a:rPr lang="zh-CN" altLang="en-US" sz="1800" dirty="0">
                <a:latin typeface="微软雅黑" panose="020B0503020204020204" pitchFamily="34" charset="-122"/>
                <a:ea typeface="微软雅黑" panose="020B0503020204020204" pitchFamily="34" charset="-122"/>
              </a:rPr>
              <a:t>基金会</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技术优势</a:t>
            </a:r>
            <a:endParaRPr lang="zh-CN" altLang="en-US"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提高效率、减少成本、降低门槛</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竞争优势</a:t>
            </a:r>
            <a:endParaRPr lang="zh-CN" altLang="en-US" sz="2200"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sym typeface="+mn-ea"/>
              </a:rPr>
              <a:t>专注早期、知识付费、免费</a:t>
            </a:r>
            <a:endParaRPr lang="zh-CN" altLang="en-US" sz="1800" dirty="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创始人</a:t>
            </a:r>
            <a:endParaRPr lang="zh-CN" altLang="en-US" sz="2200"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十年草根、优秀企业、技术广、行业广</a:t>
            </a: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Weakness</a:t>
            </a:r>
            <a:r>
              <a:rPr lang="zh-CN" altLang="en-US">
                <a:latin typeface="微软雅黑" panose="020B0503020204020204" pitchFamily="34" charset="-122"/>
                <a:ea typeface="微软雅黑" panose="020B0503020204020204" pitchFamily="34" charset="-122"/>
              </a:rPr>
              <a:t>劣势 </a:t>
            </a:r>
            <a:r>
              <a:rPr lang="en-US" altLang="zh-CN">
                <a:latin typeface="微软雅黑" panose="020B0503020204020204" pitchFamily="34" charset="-122"/>
                <a:ea typeface="微软雅黑" panose="020B0503020204020204" pitchFamily="34" charset="-122"/>
              </a:rPr>
              <a:t>&amp;&amp; Threat</a:t>
            </a:r>
            <a:r>
              <a:rPr lang="zh-CN" altLang="en-US">
                <a:latin typeface="微软雅黑" panose="020B0503020204020204" pitchFamily="34" charset="-122"/>
                <a:ea typeface="微软雅黑" panose="020B0503020204020204" pitchFamily="34" charset="-122"/>
              </a:rPr>
              <a:t>威胁</a:t>
            </a:r>
            <a:endParaRPr lang="zh-CN" altLang="en-US">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市场能力</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缺少完成团队</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缺少证明</a:t>
            </a:r>
            <a:endParaRPr lang="zh-CN" altLang="en-US" sz="1800" dirty="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经营企业经验</a:t>
            </a: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被抄袭的威胁</a:t>
            </a:r>
            <a:endParaRPr lang="en-US" altLang="zh-CN" sz="2200" dirty="0">
              <a:latin typeface="微软雅黑" panose="020B0503020204020204" pitchFamily="34" charset="-122"/>
              <a:ea typeface="微软雅黑" panose="020B0503020204020204" pitchFamily="34" charset="-122"/>
            </a:endParaRPr>
          </a:p>
          <a:p>
            <a:pPr eaLnBrk="1" hangingPunct="1">
              <a:lnSpc>
                <a:spcPct val="150000"/>
              </a:lnSpc>
            </a:pPr>
            <a:r>
              <a:rPr lang="en-US" altLang="zh-CN" sz="2200" dirty="0">
                <a:latin typeface="微软雅黑" panose="020B0503020204020204" pitchFamily="34" charset="-122"/>
                <a:ea typeface="微软雅黑" panose="020B0503020204020204" pitchFamily="34" charset="-122"/>
              </a:rPr>
              <a:t>BaaS</a:t>
            </a:r>
            <a:r>
              <a:rPr lang="zh-CN" altLang="en-US" sz="2200" dirty="0">
                <a:latin typeface="微软雅黑" panose="020B0503020204020204" pitchFamily="34" charset="-122"/>
                <a:ea typeface="微软雅黑" panose="020B0503020204020204" pitchFamily="34" charset="-122"/>
              </a:rPr>
              <a:t>不被市场认可</a:t>
            </a:r>
            <a:endParaRPr lang="en-US" altLang="zh-CN" sz="220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4">
                                            <p:txEl>
                                              <p:pRg st="6" end="6"/>
                                            </p:txEl>
                                          </p:spTgt>
                                        </p:tgtEl>
                                        <p:attrNameLst>
                                          <p:attrName>style.visibility</p:attrName>
                                        </p:attrNameLst>
                                      </p:cBhvr>
                                      <p:to>
                                        <p:strVal val="visible"/>
                                      </p:to>
                                    </p:set>
                                    <p:animEffect transition="in" filter="fade">
                                      <p:cBhvr>
                                        <p:cTn id="32" dur="500"/>
                                        <p:tgtEl>
                                          <p:spTgt spid="3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Opportunity</a:t>
            </a:r>
            <a:r>
              <a:rPr lang="zh-CN" altLang="en-US">
                <a:latin typeface="微软雅黑" panose="020B0503020204020204" pitchFamily="34" charset="-122"/>
                <a:ea typeface="微软雅黑" panose="020B0503020204020204" pitchFamily="34" charset="-122"/>
              </a:rPr>
              <a:t>机会</a:t>
            </a:r>
            <a:endParaRPr lang="zh-CN" altLang="en-US">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latin typeface="微软雅黑" panose="020B0503020204020204" pitchFamily="34" charset="-122"/>
                <a:ea typeface="微软雅黑" panose="020B0503020204020204" pitchFamily="34" charset="-122"/>
              </a:rPr>
              <a:t>政策与市场</a:t>
            </a:r>
            <a:endParaRPr lang="zh-CN" altLang="en-US" sz="22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互联网</a:t>
            </a:r>
            <a:r>
              <a:rPr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下的中国互联网市场</a:t>
            </a:r>
            <a:endParaRPr lang="zh-CN" altLang="en-US" sz="1800">
              <a:latin typeface="微软雅黑" panose="020B0503020204020204" pitchFamily="34" charset="-122"/>
              <a:ea typeface="微软雅黑" panose="020B0503020204020204" pitchFamily="34" charset="-122"/>
            </a:endParaRPr>
          </a:p>
          <a:p>
            <a:pPr eaLnBrk="1" hangingPunct="1">
              <a:lnSpc>
                <a:spcPct val="150000"/>
              </a:lnSpc>
            </a:pPr>
            <a:r>
              <a:rPr lang="zh-CN" altLang="en-US">
                <a:latin typeface="微软雅黑" panose="020B0503020204020204" pitchFamily="34" charset="-122"/>
                <a:ea typeface="微软雅黑" panose="020B0503020204020204" pitchFamily="34" charset="-122"/>
              </a:rPr>
              <a:t>技术趋势</a:t>
            </a:r>
            <a:endParaRPr lang="zh-CN" altLang="en-US">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软件开发的必然</a:t>
            </a:r>
            <a:endParaRPr lang="zh-CN" altLang="en-US" sz="1800">
              <a:latin typeface="微软雅黑" panose="020B0503020204020204" pitchFamily="34" charset="-122"/>
              <a:ea typeface="微软雅黑" panose="020B0503020204020204" pitchFamily="34" charset="-122"/>
            </a:endParaRPr>
          </a:p>
          <a:p>
            <a:pPr eaLnBrk="1" hangingPunct="1">
              <a:lnSpc>
                <a:spcPct val="150000"/>
              </a:lnSpc>
            </a:pPr>
            <a:r>
              <a:rPr lang="zh-CN" altLang="en-US" sz="2200">
                <a:latin typeface="微软雅黑" panose="020B0503020204020204" pitchFamily="34" charset="-122"/>
                <a:ea typeface="微软雅黑" panose="020B0503020204020204" pitchFamily="34" charset="-122"/>
              </a:rPr>
              <a:t>需求在改变</a:t>
            </a:r>
            <a:endParaRPr lang="zh-CN" altLang="en-US" sz="22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sym typeface="+mn-ea"/>
              </a:rPr>
              <a:t>企业</a:t>
            </a:r>
            <a:r>
              <a:rPr altLang="zh-CN" sz="1800">
                <a:latin typeface="微软雅黑" panose="020B0503020204020204" pitchFamily="34" charset="-122"/>
                <a:ea typeface="微软雅黑" panose="020B0503020204020204" pitchFamily="34" charset="-122"/>
                <a:sym typeface="+mn-ea"/>
              </a:rPr>
              <a:t>IT</a:t>
            </a:r>
            <a:r>
              <a:rPr lang="zh-CN" altLang="en-US" sz="1800">
                <a:latin typeface="微软雅黑" panose="020B0503020204020204" pitchFamily="34" charset="-122"/>
                <a:ea typeface="微软雅黑" panose="020B0503020204020204" pitchFamily="34" charset="-122"/>
                <a:sym typeface="+mn-ea"/>
              </a:rPr>
              <a:t>服务化改革、创业者浪潮</a:t>
            </a:r>
            <a:endParaRPr lang="zh-CN" altLang="en-US" sz="180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a:latin typeface="微软雅黑" panose="020B0503020204020204" pitchFamily="34" charset="-122"/>
                <a:ea typeface="微软雅黑" panose="020B0503020204020204" pitchFamily="34" charset="-122"/>
              </a:rPr>
              <a:t>BaaS市场不成熟</a:t>
            </a:r>
            <a:endParaRPr lang="zh-CN" altLang="en-US" sz="22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技术、方向的痛点</a:t>
            </a:r>
            <a:endParaRPr lang="zh-CN" altLang="en-US" sz="18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endParaRPr lang="zh-CN" altLang="en-US" sz="220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latin typeface="微软雅黑" panose="020B0503020204020204" pitchFamily="34" charset="-122"/>
                <a:ea typeface="微软雅黑" panose="020B0503020204020204" pitchFamily="34" charset="-122"/>
              </a:rPr>
              <a:t>市场分析</a:t>
            </a:r>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亿美金</a:t>
            </a:r>
            <a:endParaRPr lang="zh-CN" altLang="en-US" dirty="0">
              <a:latin typeface="微软雅黑" panose="020B0503020204020204" pitchFamily="34" charset="-122"/>
              <a:ea typeface="微软雅黑" panose="020B0503020204020204" pitchFamily="34" charset="-122"/>
            </a:endParaRPr>
          </a:p>
        </p:txBody>
      </p:sp>
      <p:sp>
        <p:nvSpPr>
          <p:cNvPr id="10957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技术趋势</a:t>
            </a:r>
            <a:endParaRPr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市场趋势</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环境趋势</a:t>
            </a:r>
            <a:endParaRPr altLang="zh-CN" dirty="0">
              <a:latin typeface="微软雅黑" panose="020B0503020204020204" pitchFamily="34" charset="-122"/>
              <a:ea typeface="微软雅黑" panose="020B0503020204020204" pitchFamily="34" charset="-122"/>
            </a:endParaRPr>
          </a:p>
          <a:p>
            <a:pPr eaLnBrk="1" hangingPunct="1"/>
            <a:endParaRPr altLang="zh-CN" dirty="0">
              <a:latin typeface="微软雅黑" panose="020B0503020204020204" pitchFamily="34" charset="-122"/>
              <a:ea typeface="微软雅黑" panose="020B0503020204020204" pitchFamily="34" charset="-122"/>
            </a:endParaRPr>
          </a:p>
          <a:p>
            <a:pPr eaLnBrk="1" hangingPunct="1"/>
            <a:endParaRPr altLang="zh-CN"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altLang="zh-CN" dirty="0">
              <a:latin typeface="微软雅黑" panose="020B0503020204020204" pitchFamily="34" charset="-122"/>
              <a:ea typeface="微软雅黑" panose="020B0503020204020204" pitchFamily="34" charset="-122"/>
            </a:endParaRPr>
          </a:p>
        </p:txBody>
      </p:sp>
      <p:pic>
        <p:nvPicPr>
          <p:cNvPr id="109572"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95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1954213"/>
            <a:ext cx="2325687"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亿美元背后的市场</a:t>
            </a:r>
            <a:endParaRPr lang="zh-CN" altLang="en-US" dirty="0">
              <a:latin typeface="微软雅黑" panose="020B0503020204020204" pitchFamily="34" charset="-122"/>
              <a:ea typeface="微软雅黑" panose="020B0503020204020204" pitchFamily="34" charset="-122"/>
            </a:endParaRP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据</a:t>
            </a:r>
            <a:r>
              <a:rPr lang="en-US" altLang="zh-CN" dirty="0"/>
              <a:t>Marketsandmarkets</a:t>
            </a:r>
            <a:r>
              <a:rPr lang="zh-CN" altLang="en-US" dirty="0"/>
              <a:t>发布的报告，到</a:t>
            </a:r>
            <a:r>
              <a:rPr lang="en-US" altLang="zh-CN" dirty="0"/>
              <a:t>2017</a:t>
            </a:r>
            <a:r>
              <a:rPr lang="zh-CN" altLang="en-US" dirty="0"/>
              <a:t>年全球</a:t>
            </a:r>
            <a:r>
              <a:rPr lang="en-US" altLang="zh-CN" dirty="0"/>
              <a:t>BaaS</a:t>
            </a:r>
            <a:r>
              <a:rPr lang="zh-CN" altLang="en-US" dirty="0"/>
              <a:t>行业的市场规模也仅为</a:t>
            </a:r>
            <a:r>
              <a:rPr lang="en-US" altLang="zh-CN" dirty="0"/>
              <a:t>77</a:t>
            </a:r>
            <a:r>
              <a:rPr lang="zh-CN" altLang="en-US" dirty="0"/>
              <a:t>亿美元。</a:t>
            </a:r>
            <a:endParaRPr lang="en-US" altLang="zh-CN" dirty="0"/>
          </a:p>
          <a:p>
            <a:pPr eaLnBrk="1" hangingPunct="1"/>
            <a:r>
              <a:rPr lang="zh-CN" altLang="en-US" dirty="0"/>
              <a:t>技术没有捷径</a:t>
            </a:r>
            <a:endParaRPr lang="en-US" altLang="zh-CN" dirty="0"/>
          </a:p>
          <a:p>
            <a:pPr eaLnBrk="1" hangingPunct="1"/>
            <a:r>
              <a:rPr lang="zh-CN" altLang="en-US" dirty="0"/>
              <a:t>为创业者而生</a:t>
            </a:r>
            <a:endParaRPr lang="en-US" altLang="zh-CN" dirty="0"/>
          </a:p>
          <a:p>
            <a:pPr eaLnBrk="1" hangingPunct="1"/>
            <a:r>
              <a:rPr lang="zh-CN" altLang="en-US" dirty="0"/>
              <a:t>大趋势下的低风险</a:t>
            </a:r>
            <a:endParaRPr altLang="zh-CN" dirty="0">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372571" y="3456118"/>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06271" y="3456118"/>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5938" y="4333053"/>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176862" y="3871388"/>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数据量大</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268931" y="3872678"/>
            <a:ext cx="172354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数据跨度大</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560306" y="4900098"/>
            <a:ext cx="2031325"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企业服务市场</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环境趋势</a:t>
            </a:r>
            <a:endPar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创业创新的浪潮</a:t>
            </a: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市场分析</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技术趋势</a:t>
            </a:r>
            <a:endPar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技术发展的必然</a:t>
            </a: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移动互联网的需要</a:t>
            </a: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移动垂直领域的延伸</a:t>
            </a: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市场趋势</a:t>
            </a:r>
            <a:endParaRPr lang="zh-CN" altLang="en-US" b="1">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企业的</a:t>
            </a:r>
            <a:r>
              <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服务潮流</a:t>
            </a: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4"/>
          <a:stretch>
            <a:fillRect/>
          </a:stretch>
        </p:blipFill>
        <p:spPr>
          <a:xfrm>
            <a:off x="574675" y="1708785"/>
            <a:ext cx="2279650" cy="1582420"/>
          </a:xfrm>
          <a:prstGeom prst="rect">
            <a:avLst/>
          </a:prstGeom>
        </p:spPr>
      </p:pic>
      <p:pic>
        <p:nvPicPr>
          <p:cNvPr id="3" name="图片 2"/>
          <p:cNvPicPr>
            <a:picLocks noChangeAspect="1"/>
          </p:cNvPicPr>
          <p:nvPr/>
        </p:nvPicPr>
        <p:blipFill>
          <a:blip r:embed="rId5"/>
          <a:stretch>
            <a:fillRect/>
          </a:stretch>
        </p:blipFill>
        <p:spPr>
          <a:xfrm>
            <a:off x="3376295" y="1744345"/>
            <a:ext cx="2334260" cy="1510665"/>
          </a:xfrm>
          <a:prstGeom prst="rect">
            <a:avLst/>
          </a:prstGeom>
        </p:spPr>
      </p:pic>
      <p:pic>
        <p:nvPicPr>
          <p:cNvPr id="6" name="图片 5"/>
          <p:cNvPicPr>
            <a:picLocks noChangeAspect="1"/>
          </p:cNvPicPr>
          <p:nvPr/>
        </p:nvPicPr>
        <p:blipFill>
          <a:blip r:embed="rId6"/>
          <a:stretch>
            <a:fillRect/>
          </a:stretch>
        </p:blipFill>
        <p:spPr>
          <a:xfrm>
            <a:off x="6289675" y="1744345"/>
            <a:ext cx="2223770" cy="151003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市场趋势</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企业的</a:t>
            </a:r>
            <a:r>
              <a:rPr lang="en-US" altLang="zh-CN">
                <a:latin typeface="微软雅黑" panose="020B0503020204020204" pitchFamily="34" charset="-122"/>
                <a:ea typeface="微软雅黑" panose="020B0503020204020204" pitchFamily="34" charset="-122"/>
              </a:rPr>
              <a:t>IT</a:t>
            </a:r>
            <a:r>
              <a:rPr lang="zh-CN" altLang="en-US">
                <a:latin typeface="微软雅黑" panose="020B0503020204020204" pitchFamily="34" charset="-122"/>
                <a:ea typeface="微软雅黑" panose="020B0503020204020204" pitchFamily="34" charset="-122"/>
              </a:rPr>
              <a:t>服务改革</a:t>
            </a:r>
            <a:endParaRPr lang="zh-CN" altLang="en-US">
              <a:latin typeface="微软雅黑" panose="020B0503020204020204" pitchFamily="34" charset="-122"/>
              <a:ea typeface="微软雅黑" panose="020B0503020204020204" pitchFamily="34" charset="-122"/>
            </a:endParaRP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微软雅黑" panose="020B0503020204020204" pitchFamily="34" charset="-122"/>
                <a:ea typeface="微软雅黑" panose="020B0503020204020204" pitchFamily="34" charset="-122"/>
              </a:rPr>
              <a:t>企业内部信息化之后的</a:t>
            </a:r>
            <a:r>
              <a:rPr lang="zh-CN" altLang="en-US" b="1">
                <a:solidFill>
                  <a:srgbClr val="0070C0"/>
                </a:solidFill>
                <a:latin typeface="微软雅黑" panose="020B0503020204020204" pitchFamily="34" charset="-122"/>
                <a:ea typeface="微软雅黑" panose="020B0503020204020204" pitchFamily="34" charset="-122"/>
              </a:rPr>
              <a:t>对外客户</a:t>
            </a:r>
            <a:r>
              <a:rPr altLang="zh-CN" b="1">
                <a:solidFill>
                  <a:srgbClr val="0070C0"/>
                </a:solidFill>
                <a:latin typeface="微软雅黑" panose="020B0503020204020204" pitchFamily="34" charset="-122"/>
                <a:ea typeface="微软雅黑" panose="020B0503020204020204" pitchFamily="34" charset="-122"/>
              </a:rPr>
              <a:t>IT</a:t>
            </a:r>
            <a:r>
              <a:rPr lang="zh-CN" altLang="en-US" b="1">
                <a:solidFill>
                  <a:srgbClr val="0070C0"/>
                </a:solidFill>
                <a:latin typeface="微软雅黑" panose="020B0503020204020204" pitchFamily="34" charset="-122"/>
                <a:ea typeface="微软雅黑" panose="020B0503020204020204" pitchFamily="34" charset="-122"/>
              </a:rPr>
              <a:t>服务</a:t>
            </a:r>
            <a:endParaRPr lang="zh-CN" altLang="en-US" b="1">
              <a:solidFill>
                <a:srgbClr val="0070C0"/>
              </a:solidFill>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实业企业成立软件开发部门是不可能的，对</a:t>
            </a:r>
            <a:r>
              <a:rPr lang="zh-CN" altLang="en-US" b="1">
                <a:solidFill>
                  <a:srgbClr val="0070C0"/>
                </a:solidFill>
                <a:latin typeface="微软雅黑" panose="020B0503020204020204" pitchFamily="34" charset="-122"/>
                <a:ea typeface="微软雅黑" panose="020B0503020204020204" pitchFamily="34" charset="-122"/>
              </a:rPr>
              <a:t>外包是潮流</a:t>
            </a:r>
            <a:endParaRPr lang="zh-CN" altLang="en-US" b="1">
              <a:solidFill>
                <a:srgbClr val="0070C0"/>
              </a:solidFill>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sym typeface="+mn-ea"/>
              </a:rPr>
              <a:t>行业的创新会在移动互联网的基础上出现，颠覆传统行业</a:t>
            </a:r>
            <a:endParaRPr altLang="zh-CN">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303780" y="3361690"/>
            <a:ext cx="14020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实体服务</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304790" y="3361690"/>
            <a:ext cx="17068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互联网思想</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3809345" y="4947592"/>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颠覆传统</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zh-CN" altLang="en-US" sz="4800" dirty="0">
                <a:solidFill>
                  <a:srgbClr val="FFFFFF"/>
                </a:solidFill>
                <a:latin typeface="微软雅黑" panose="020B0503020204020204" pitchFamily="34" charset="-122"/>
                <a:ea typeface="微软雅黑" panose="020B0503020204020204" pitchFamily="34" charset="-122"/>
              </a:rPr>
              <a:t>家装企业</a:t>
            </a:r>
            <a:r>
              <a:rPr lang="en-US" altLang="zh-CN" sz="4800" dirty="0">
                <a:solidFill>
                  <a:srgbClr val="FFFFFF"/>
                </a:solidFill>
                <a:latin typeface="微软雅黑" panose="020B0503020204020204" pitchFamily="34" charset="-122"/>
                <a:ea typeface="微软雅黑" panose="020B0503020204020204" pitchFamily="34" charset="-122"/>
              </a:rPr>
              <a:t>IT</a:t>
            </a:r>
            <a:r>
              <a:rPr lang="zh-CN" altLang="en-US" sz="4800" dirty="0">
                <a:solidFill>
                  <a:srgbClr val="FFFFFF"/>
                </a:solidFill>
                <a:latin typeface="微软雅黑" panose="020B0503020204020204" pitchFamily="34" charset="-122"/>
                <a:ea typeface="微软雅黑" panose="020B0503020204020204" pitchFamily="34" charset="-122"/>
              </a:rPr>
              <a:t>服务</a:t>
            </a:r>
            <a:br>
              <a:rPr lang="en-US" altLang="zh-CN" sz="4800" dirty="0">
                <a:solidFill>
                  <a:srgbClr val="141414"/>
                </a:solidFill>
                <a:latin typeface="微软雅黑" panose="020B0503020204020204" pitchFamily="34" charset="-122"/>
                <a:ea typeface="微软雅黑" panose="020B0503020204020204" pitchFamily="34" charset="-122"/>
              </a:rPr>
            </a:br>
            <a:r>
              <a:rPr lang="zh-CN" altLang="en-US" sz="7200" b="1" dirty="0">
                <a:solidFill>
                  <a:srgbClr val="F68933"/>
                </a:solidFill>
                <a:latin typeface="微软雅黑" panose="020B0503020204020204" pitchFamily="34" charset="-122"/>
                <a:ea typeface="微软雅黑" panose="020B0503020204020204" pitchFamily="34" charset="-122"/>
              </a:rPr>
              <a:t>改革进行时</a:t>
            </a:r>
            <a:endParaRPr lang="en-US" altLang="zh-CN" sz="7200" b="1" dirty="0">
              <a:solidFill>
                <a:srgbClr val="FFFFFF"/>
              </a:solidFill>
              <a:latin typeface="微软雅黑" panose="020B0503020204020204" pitchFamily="34" charset="-122"/>
              <a:ea typeface="微软雅黑" panose="020B0503020204020204" pitchFamily="34"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3600" dirty="0">
                <a:solidFill>
                  <a:srgbClr val="FFFFFF"/>
                </a:solidFill>
                <a:latin typeface="微软雅黑" panose="020B0503020204020204" pitchFamily="34" charset="-122"/>
                <a:ea typeface="微软雅黑" panose="020B0503020204020204" pitchFamily="34" charset="-122"/>
              </a:rPr>
              <a:t>龙头企业的</a:t>
            </a:r>
            <a:r>
              <a:rPr lang="en-US" altLang="zh-CN" sz="3600" dirty="0">
                <a:solidFill>
                  <a:srgbClr val="FFFFFF"/>
                </a:solidFill>
                <a:latin typeface="微软雅黑" panose="020B0503020204020204" pitchFamily="34" charset="-122"/>
                <a:ea typeface="微软雅黑" panose="020B0503020204020204" pitchFamily="34" charset="-122"/>
              </a:rPr>
              <a:t>APP</a:t>
            </a:r>
            <a:r>
              <a:rPr lang="zh-CN" altLang="en-US" sz="3600" dirty="0">
                <a:solidFill>
                  <a:srgbClr val="FFFFFF"/>
                </a:solidFill>
                <a:latin typeface="微软雅黑" panose="020B0503020204020204" pitchFamily="34" charset="-122"/>
                <a:ea typeface="微软雅黑" panose="020B0503020204020204" pitchFamily="34" charset="-122"/>
              </a:rPr>
              <a:t>，小公司不想复制吗？</a:t>
            </a:r>
            <a:br>
              <a:rPr lang="en-US" altLang="zh-CN" sz="3600" dirty="0">
                <a:solidFill>
                  <a:srgbClr val="FFFFFF"/>
                </a:solidFill>
                <a:latin typeface="微软雅黑" panose="020B0503020204020204" pitchFamily="34" charset="-122"/>
                <a:ea typeface="微软雅黑" panose="020B0503020204020204" pitchFamily="34" charset="-122"/>
              </a:rPr>
            </a:br>
            <a:r>
              <a:rPr lang="zh-CN" altLang="en-US" sz="3600" dirty="0">
                <a:solidFill>
                  <a:srgbClr val="FFFFFF"/>
                </a:solidFill>
                <a:latin typeface="微软雅黑" panose="020B0503020204020204" pitchFamily="34" charset="-122"/>
                <a:ea typeface="微软雅黑" panose="020B0503020204020204" pitchFamily="34" charset="-122"/>
              </a:rPr>
              <a:t>提供</a:t>
            </a:r>
            <a:r>
              <a:rPr lang="en-US" altLang="zh-CN" sz="3600" dirty="0">
                <a:solidFill>
                  <a:srgbClr val="FFFFFF"/>
                </a:solidFill>
                <a:latin typeface="微软雅黑" panose="020B0503020204020204" pitchFamily="34" charset="-122"/>
                <a:ea typeface="微软雅黑" panose="020B0503020204020204" pitchFamily="34" charset="-122"/>
              </a:rPr>
              <a:t>AR/VR</a:t>
            </a:r>
            <a:r>
              <a:rPr lang="zh-CN" altLang="en-US" sz="3600" dirty="0">
                <a:solidFill>
                  <a:srgbClr val="FFFFFF"/>
                </a:solidFill>
                <a:latin typeface="微软雅黑" panose="020B0503020204020204" pitchFamily="34" charset="-122"/>
                <a:ea typeface="微软雅黑" panose="020B0503020204020204" pitchFamily="34" charset="-122"/>
              </a:rPr>
              <a:t>的方式跟踪装修进度？</a:t>
            </a: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04452" name="TextBox 6"/>
          <p:cNvSpPr txBox="1">
            <a:spLocks noChangeArrowheads="1"/>
          </p:cNvSpPr>
          <p:nvPr/>
        </p:nvSpPr>
        <p:spPr bwMode="auto">
          <a:xfrm>
            <a:off x="790575" y="3717925"/>
            <a:ext cx="7997825" cy="285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材料供应商商城</a:t>
            </a:r>
            <a:br>
              <a:rPr lang="en-US" altLang="zh-CN" sz="2800" dirty="0">
                <a:solidFill>
                  <a:srgbClr val="D9D9D9"/>
                </a:solidFill>
                <a:latin typeface="微软雅黑" panose="020B0503020204020204" pitchFamily="34" charset="-122"/>
                <a:ea typeface="微软雅黑" panose="020B0503020204020204" pitchFamily="34" charset="-122"/>
              </a:rPr>
            </a:br>
            <a:r>
              <a:rPr lang="zh-CN" altLang="en-US" sz="2800" dirty="0">
                <a:solidFill>
                  <a:srgbClr val="D9D9D9"/>
                </a:solidFill>
                <a:latin typeface="微软雅黑" panose="020B0503020204020204" pitchFamily="34" charset="-122"/>
                <a:ea typeface="微软雅黑" panose="020B0503020204020204" pitchFamily="34" charset="-122"/>
              </a:rPr>
              <a:t>完整的售后服务跟踪</a:t>
            </a:r>
            <a:br>
              <a:rPr lang="en-US" altLang="zh-CN" sz="2800" dirty="0">
                <a:solidFill>
                  <a:srgbClr val="D9D9D9"/>
                </a:solidFill>
                <a:latin typeface="微软雅黑" panose="020B0503020204020204" pitchFamily="34" charset="-122"/>
                <a:ea typeface="微软雅黑" panose="020B0503020204020204" pitchFamily="34" charset="-122"/>
              </a:rPr>
            </a:br>
            <a:endParaRPr lang="en-US" altLang="zh-CN" sz="2800" dirty="0">
              <a:solidFill>
                <a:srgbClr val="D9D9D9"/>
              </a:solidFill>
              <a:latin typeface="微软雅黑" panose="020B0503020204020204" pitchFamily="34" charset="-122"/>
              <a:ea typeface="微软雅黑" panose="020B0503020204020204" pitchFamily="34" charset="-122"/>
            </a:endParaRPr>
          </a:p>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实业</a:t>
            </a:r>
            <a:r>
              <a:rPr lang="en-US" altLang="zh-CN" sz="2800" dirty="0">
                <a:solidFill>
                  <a:srgbClr val="D9D9D9"/>
                </a:solidFill>
                <a:latin typeface="微软雅黑" panose="020B0503020204020204" pitchFamily="34" charset="-122"/>
                <a:ea typeface="微软雅黑" panose="020B0503020204020204" pitchFamily="34" charset="-122"/>
              </a:rPr>
              <a:t>+IT</a:t>
            </a:r>
            <a:r>
              <a:rPr lang="zh-CN" altLang="en-US" sz="2800" dirty="0">
                <a:solidFill>
                  <a:srgbClr val="D9D9D9"/>
                </a:solidFill>
                <a:latin typeface="微软雅黑" panose="020B0503020204020204" pitchFamily="34" charset="-122"/>
                <a:ea typeface="微软雅黑" panose="020B0503020204020204" pitchFamily="34" charset="-122"/>
              </a:rPr>
              <a:t>服务</a:t>
            </a:r>
            <a:r>
              <a:rPr lang="en-US" altLang="zh-CN" sz="2800" dirty="0">
                <a:solidFill>
                  <a:srgbClr val="D9D9D9"/>
                </a:solidFill>
                <a:latin typeface="微软雅黑" panose="020B0503020204020204" pitchFamily="34" charset="-122"/>
                <a:ea typeface="微软雅黑" panose="020B0503020204020204" pitchFamily="34" charset="-122"/>
              </a:rPr>
              <a:t>=</a:t>
            </a:r>
            <a:r>
              <a:rPr lang="zh-CN" altLang="en-US" sz="2800" dirty="0">
                <a:solidFill>
                  <a:srgbClr val="D9D9D9"/>
                </a:solidFill>
                <a:latin typeface="微软雅黑" panose="020B0503020204020204" pitchFamily="34" charset="-122"/>
                <a:ea typeface="微软雅黑" panose="020B0503020204020204" pitchFamily="34" charset="-122"/>
              </a:rPr>
              <a:t>未来</a:t>
            </a: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400"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目录</a:t>
            </a:r>
            <a:endParaRPr lang="en-US" altLang="zh-CN" dirty="0">
              <a:latin typeface="微软雅黑" panose="020B0503020204020204" pitchFamily="34" charset="-122"/>
              <a:ea typeface="微软雅黑" panose="020B0503020204020204" pitchFamily="34" charset="-122"/>
            </a:endParaRPr>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什么是</a:t>
            </a:r>
            <a:r>
              <a:rPr lang="en-US" altLang="zh-CN" sz="1800" dirty="0">
                <a:latin typeface="微软雅黑" panose="020B0503020204020204" pitchFamily="34" charset="-122"/>
                <a:ea typeface="微软雅黑" panose="020B0503020204020204" pitchFamily="34" charset="-122"/>
              </a:rPr>
              <a:t>BaaS</a:t>
            </a:r>
            <a:endParaRPr lang="en-US" altLang="zh-CN" sz="1800" dirty="0">
              <a:latin typeface="微软雅黑" panose="020B0503020204020204" pitchFamily="34" charset="-122"/>
              <a:ea typeface="微软雅黑" panose="020B0503020204020204" pitchFamily="34" charset="-122"/>
            </a:endParaRPr>
          </a:p>
          <a:p>
            <a:pPr eaLnBrk="1" hangingPunct="1"/>
            <a:r>
              <a:rPr lang="en-US" altLang="zh-CN" sz="1800" dirty="0" err="1">
                <a:latin typeface="微软雅黑" panose="020B0503020204020204" pitchFamily="34" charset="-122"/>
                <a:ea typeface="微软雅黑" panose="020B0503020204020204" pitchFamily="34" charset="-122"/>
              </a:rPr>
              <a:t>AppLink</a:t>
            </a:r>
            <a:endParaRPr lang="en-US" altLang="zh-CN" sz="1800" dirty="0">
              <a:latin typeface="微软雅黑" panose="020B0503020204020204" pitchFamily="34" charset="-122"/>
              <a:ea typeface="微软雅黑" panose="020B0503020204020204" pitchFamily="34" charset="-122"/>
            </a:endParaRPr>
          </a:p>
          <a:p>
            <a:pPr eaLnBrk="1" hangingPunct="1"/>
            <a:r>
              <a:rPr lang="en-US" altLang="zh-CN" sz="1800" dirty="0">
                <a:latin typeface="微软雅黑" panose="020B0503020204020204" pitchFamily="34" charset="-122"/>
                <a:ea typeface="微软雅黑" panose="020B0503020204020204" pitchFamily="34" charset="-122"/>
              </a:rPr>
              <a:t>SWOT</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市场分析</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竞争性分析</a:t>
            </a:r>
            <a:endParaRPr lang="zh-CN" altLang="en-US"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现状</a:t>
            </a:r>
            <a:endParaRPr lang="zh-CN" altLang="en-US"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展望未来</a:t>
            </a:r>
            <a:endParaRPr lang="zh-CN" altLang="en-US"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联系方式</a:t>
            </a:r>
            <a:endParaRPr lang="zh-CN" altLang="en-US" sz="1800"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latin typeface="微软雅黑" panose="020B0503020204020204" pitchFamily="34" charset="-122"/>
                <a:ea typeface="微软雅黑" panose="020B0503020204020204" pitchFamily="34" charset="-122"/>
              </a:rPr>
              <a:t>市场分析</a:t>
            </a:r>
            <a:endParaRPr lang="zh-CN" altLang="en-US" dirty="0">
              <a:latin typeface="微软雅黑" panose="020B0503020204020204" pitchFamily="34" charset="-122"/>
              <a:ea typeface="微软雅黑" panose="020B0503020204020204" pitchFamily="34" charset="-122"/>
            </a:endParaRP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目标市场</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竞争对手</a:t>
            </a:r>
            <a:endParaRPr altLang="zh-CN"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altLang="zh-CN" dirty="0">
              <a:latin typeface="微软雅黑" panose="020B0503020204020204" pitchFamily="34" charset="-122"/>
              <a:ea typeface="微软雅黑" panose="020B0503020204020204" pitchFamily="34" charset="-122"/>
            </a:endParaRPr>
          </a:p>
        </p:txBody>
      </p:sp>
      <p:sp>
        <p:nvSpPr>
          <p:cNvPr id="3" name="Picture Placeholder 2"/>
          <p:cNvSpPr>
            <a:spLocks noGrp="1"/>
          </p:cNvSpPr>
          <p:nvPr>
            <p:ph type="pic" idx="1"/>
          </p:nvPr>
        </p:nvSpPr>
        <p:spPr/>
      </p:sp>
      <p:pic>
        <p:nvPicPr>
          <p:cNvPr id="107522" name="Picture 2" descr="https://timgsa.baidu.com/timg?image&amp;quality=80&amp;size=b9999_10000&amp;sec=1505211979808&amp;di=98ffb6faaf6b99c335b0aabd95b4448c&amp;imgtype=0&amp;src=http%3A%2F%2Fpic.58pic.com%2F58pic%2F14%2F87%2F69%2F10n58PICAeW_102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76525" y="1894429"/>
            <a:ext cx="3222703" cy="24203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互联网创业项目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协助创业者完成早期项目，组成团队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目标市场</a:t>
            </a:r>
            <a:endParaRPr lang="zh-CN" altLang="en-US" dirty="0">
              <a:latin typeface="微软雅黑" panose="020B0503020204020204" pitchFamily="34" charset="-122"/>
              <a:ea typeface="微软雅黑" panose="020B0503020204020204" pitchFamily="34" charset="-122"/>
            </a:endParaRPr>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应用开发工程师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数据后端服务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知识共享、消费</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爱创业接订单平台</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企业级</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服务外包</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快速支持企业级的</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服务，为企业提供互联网服务的定制化服务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08546" name="Picture 2" descr="https://timgsa.baidu.com/timg?image&amp;quality=80&amp;size=b9999_10000&amp;sec=1505212720777&amp;di=9ef480641a4caf01a62747bdb46d895c&amp;imgtype=0&amp;src=http%3A%2F%2Fnewbie2.oss-cn-beijing.aliyuncs.com%2F14603602226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397" y="1714830"/>
            <a:ext cx="2420968" cy="1738405"/>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https://timgsa.baidu.com/timg?image&amp;quality=80&amp;size=b9999_10000&amp;sec=1505213169003&amp;di=6f3af5df7d1f4c11d9a37985b871f664&amp;imgtype=0&amp;src=http%3A%2F%2Ffile.chnsourcing.com.cn%2F2014%2F06%2F1403316497188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3762" y="1708574"/>
            <a:ext cx="2276475" cy="1744661"/>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https://timgsa.baidu.com/timg?image&amp;quality=80&amp;size=b9999_10000&amp;sec=1505213241538&amp;di=577d489f15683ca425e768f2b02fcb54&amp;imgtype=0&amp;src=http%3A%2F%2Ffiles.3158.cn%2Farticle%2F201501%2F0506%2F07149075507757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675" y="1708573"/>
            <a:ext cx="2326214" cy="174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竞争对手</a:t>
            </a:r>
            <a:endParaRPr lang="zh-CN" altLang="en-US">
              <a:latin typeface="微软雅黑" panose="020B0503020204020204" pitchFamily="34" charset="-122"/>
              <a:ea typeface="微软雅黑" panose="020B0503020204020204" pitchFamily="34" charset="-122"/>
            </a:endParaRP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a:latin typeface="微软雅黑" panose="020B0503020204020204" pitchFamily="34" charset="-122"/>
                <a:ea typeface="微软雅黑" panose="020B0503020204020204" pitchFamily="34" charset="-122"/>
                <a:cs typeface="Arial" panose="020B0604020202020204" pitchFamily="34" charset="0"/>
              </a:rPr>
              <a:t>企业级的QingCloud的APPCenter、阿里云移动和AWS的Mobile Hub</a:t>
            </a:r>
            <a:endParaRPr altLang="zh-CN">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altLang="zh-CN">
                <a:latin typeface="微软雅黑" panose="020B0503020204020204" pitchFamily="34" charset="-122"/>
                <a:ea typeface="微软雅黑" panose="020B0503020204020204" pitchFamily="34" charset="-122"/>
                <a:cs typeface="Arial" panose="020B0604020202020204" pitchFamily="34" charset="0"/>
              </a:rPr>
              <a:t>致力于构建开发者生态圈的野狗、LeanCloud和Bmob后端云</a:t>
            </a:r>
            <a:endParaRPr altLang="zh-CN">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altLang="zh-CN">
                <a:latin typeface="微软雅黑" panose="020B0503020204020204" pitchFamily="34" charset="-122"/>
                <a:ea typeface="微软雅黑" panose="020B0503020204020204" pitchFamily="34" charset="-122"/>
                <a:cs typeface="Arial" panose="020B0604020202020204" pitchFamily="34" charset="0"/>
              </a:rPr>
              <a:t>整合前后端的APPCAN和APICloud</a:t>
            </a:r>
            <a:endParaRPr altLang="zh-CN">
              <a:latin typeface="微软雅黑" panose="020B0503020204020204" pitchFamily="34" charset="-122"/>
              <a:ea typeface="微软雅黑" panose="020B0503020204020204" pitchFamily="34" charset="-122"/>
              <a:cs typeface="Arial" panose="020B0604020202020204" pitchFamily="34" charset="0"/>
            </a:endParaRPr>
          </a:p>
        </p:txBody>
      </p:sp>
      <p:sp>
        <p:nvSpPr>
          <p:cNvPr id="102414" name="Oval 7"/>
          <p:cNvSpPr>
            <a:spLocks noChangeArrowheads="1"/>
          </p:cNvSpPr>
          <p:nvPr/>
        </p:nvSpPr>
        <p:spPr bwMode="auto">
          <a:xfrm>
            <a:off x="672465" y="274256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5052060" y="273050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22905" y="450405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6" name="Rounded Rectangle 15">
            <a:hlinkClick r:id="rId1"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latin typeface="微软雅黑" panose="020B0503020204020204" pitchFamily="34" charset="-122"/>
                <a:ea typeface="微软雅黑" panose="020B0503020204020204" pitchFamily="34" charset="-122"/>
                <a:cs typeface="Arial" panose="020B0604020202020204" pitchFamily="34" charset="0"/>
              </a:rPr>
              <a:t>Back to Metrics slide</a:t>
            </a:r>
            <a:endParaRPr lang="en-US" altLang="zh-CN" sz="1100" b="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2"/>
          <a:stretch>
            <a:fillRect/>
          </a:stretch>
        </p:blipFill>
        <p:spPr>
          <a:xfrm>
            <a:off x="862330" y="2879725"/>
            <a:ext cx="1409700" cy="388620"/>
          </a:xfrm>
          <a:prstGeom prst="rect">
            <a:avLst/>
          </a:prstGeom>
        </p:spPr>
      </p:pic>
      <p:pic>
        <p:nvPicPr>
          <p:cNvPr id="7" name="图片 6"/>
          <p:cNvPicPr>
            <a:picLocks noChangeAspect="1"/>
          </p:cNvPicPr>
          <p:nvPr/>
        </p:nvPicPr>
        <p:blipFill>
          <a:blip r:embed="rId3"/>
          <a:stretch>
            <a:fillRect/>
          </a:stretch>
        </p:blipFill>
        <p:spPr>
          <a:xfrm>
            <a:off x="2717800" y="3159125"/>
            <a:ext cx="937260" cy="365760"/>
          </a:xfrm>
          <a:prstGeom prst="rect">
            <a:avLst/>
          </a:prstGeom>
        </p:spPr>
      </p:pic>
      <p:pic>
        <p:nvPicPr>
          <p:cNvPr id="8" name="图片 7"/>
          <p:cNvPicPr>
            <a:picLocks noChangeAspect="1"/>
          </p:cNvPicPr>
          <p:nvPr/>
        </p:nvPicPr>
        <p:blipFill>
          <a:blip r:embed="rId4"/>
          <a:stretch>
            <a:fillRect/>
          </a:stretch>
        </p:blipFill>
        <p:spPr>
          <a:xfrm>
            <a:off x="1390650" y="3445510"/>
            <a:ext cx="1028700" cy="556260"/>
          </a:xfrm>
          <a:prstGeom prst="rect">
            <a:avLst/>
          </a:prstGeom>
        </p:spPr>
      </p:pic>
      <p:pic>
        <p:nvPicPr>
          <p:cNvPr id="9" name="图片 8"/>
          <p:cNvPicPr>
            <a:picLocks noChangeAspect="1"/>
          </p:cNvPicPr>
          <p:nvPr/>
        </p:nvPicPr>
        <p:blipFill>
          <a:blip r:embed="rId5"/>
          <a:stretch>
            <a:fillRect/>
          </a:stretch>
        </p:blipFill>
        <p:spPr>
          <a:xfrm>
            <a:off x="5332730" y="2934970"/>
            <a:ext cx="510540" cy="510540"/>
          </a:xfrm>
          <a:prstGeom prst="rect">
            <a:avLst/>
          </a:prstGeom>
        </p:spPr>
      </p:pic>
      <p:pic>
        <p:nvPicPr>
          <p:cNvPr id="10" name="图片 9"/>
          <p:cNvPicPr>
            <a:picLocks noChangeAspect="1"/>
          </p:cNvPicPr>
          <p:nvPr/>
        </p:nvPicPr>
        <p:blipFill>
          <a:blip r:embed="rId6"/>
          <a:stretch>
            <a:fillRect/>
          </a:stretch>
        </p:blipFill>
        <p:spPr>
          <a:xfrm>
            <a:off x="6203950" y="2925445"/>
            <a:ext cx="1089660" cy="297180"/>
          </a:xfrm>
          <a:prstGeom prst="rect">
            <a:avLst/>
          </a:prstGeom>
        </p:spPr>
      </p:pic>
      <p:pic>
        <p:nvPicPr>
          <p:cNvPr id="11" name="图片 10"/>
          <p:cNvPicPr>
            <a:picLocks noChangeAspect="1"/>
          </p:cNvPicPr>
          <p:nvPr/>
        </p:nvPicPr>
        <p:blipFill>
          <a:blip r:embed="rId7"/>
          <a:stretch>
            <a:fillRect/>
          </a:stretch>
        </p:blipFill>
        <p:spPr>
          <a:xfrm>
            <a:off x="6329680" y="3416300"/>
            <a:ext cx="838200" cy="350520"/>
          </a:xfrm>
          <a:prstGeom prst="rect">
            <a:avLst/>
          </a:prstGeom>
        </p:spPr>
      </p:pic>
      <p:pic>
        <p:nvPicPr>
          <p:cNvPr id="12" name="图片 11"/>
          <p:cNvPicPr>
            <a:picLocks noChangeAspect="1"/>
          </p:cNvPicPr>
          <p:nvPr/>
        </p:nvPicPr>
        <p:blipFill>
          <a:blip r:embed="rId8"/>
          <a:stretch>
            <a:fillRect/>
          </a:stretch>
        </p:blipFill>
        <p:spPr>
          <a:xfrm>
            <a:off x="2976245" y="4916805"/>
            <a:ext cx="1546860" cy="571500"/>
          </a:xfrm>
          <a:prstGeom prst="rect">
            <a:avLst/>
          </a:prstGeom>
        </p:spPr>
      </p:pic>
      <p:pic>
        <p:nvPicPr>
          <p:cNvPr id="13" name="图片 12"/>
          <p:cNvPicPr>
            <a:picLocks noChangeAspect="1"/>
          </p:cNvPicPr>
          <p:nvPr/>
        </p:nvPicPr>
        <p:blipFill>
          <a:blip r:embed="rId9"/>
          <a:stretch>
            <a:fillRect/>
          </a:stretch>
        </p:blipFill>
        <p:spPr>
          <a:xfrm>
            <a:off x="4689475" y="4954905"/>
            <a:ext cx="1341120" cy="495300"/>
          </a:xfrm>
          <a:prstGeom prst="rect">
            <a:avLst/>
          </a:prstGeom>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altLang="zh-CN" sz="2400">
                <a:latin typeface="微软雅黑" panose="020B0503020204020204" pitchFamily="34" charset="-122"/>
                <a:ea typeface="微软雅黑" panose="020B0503020204020204" pitchFamily="34" charset="-122"/>
                <a:cs typeface="Arial" panose="020B0604020202020204" pitchFamily="34" charset="0"/>
                <a:sym typeface="+mn-ea"/>
              </a:rPr>
              <a:t>企业级的QingCloud的APPCenter、阿里云移动和AWS的Mobile Hub</a:t>
            </a:r>
            <a:endParaRPr lang="en-US" altLang="zh-CN"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BaaS</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只是</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PaaS</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业务的一环</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 </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主要面向企业级</a:t>
            </a: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不是竞争关系</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 </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sym typeface="Wingdings" panose="05000000000000000000" pitchFamily="2" charset="2"/>
              </a:rPr>
              <a:t>收费贵</a:t>
            </a:r>
            <a:r>
              <a:rPr altLang="zh-CN" sz="3000">
                <a:solidFill>
                  <a:srgbClr val="373737"/>
                </a:solidFill>
                <a:latin typeface="微软雅黑" panose="020B0503020204020204" pitchFamily="34" charset="-122"/>
                <a:ea typeface="微软雅黑" panose="020B0503020204020204" pitchFamily="34" charset="-122"/>
                <a:sym typeface="Wingdings" panose="05000000000000000000" pitchFamily="2" charset="2"/>
              </a:rPr>
              <a:t> </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QingCloud由蓝驰创投领衔，在2017年6月达成D轮10.8亿人民币的投资</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2000"/>
                                        <p:tgtEl>
                                          <p:spTgt spid="10">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2000"/>
                                        <p:tgtEl>
                                          <p:spTgt spid="10">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2000"/>
                                        <p:tgtEl>
                                          <p:spTgt spid="1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altLang="zh-CN" sz="2400">
                <a:latin typeface="微软雅黑" panose="020B0503020204020204" pitchFamily="34" charset="-122"/>
                <a:ea typeface="微软雅黑" panose="020B0503020204020204" pitchFamily="34" charset="-122"/>
                <a:cs typeface="Arial" panose="020B0604020202020204" pitchFamily="34" charset="0"/>
                <a:sym typeface="+mn-ea"/>
              </a:rPr>
              <a:t>致力于构建开发者生态圈的野狗、LeanCloud和Bmob后端云</a:t>
            </a:r>
            <a:endParaRPr lang="en-US" altLang="zh-CN"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提供各种移动技术服务，但是因为技术和规模的问题，用户并不想用</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使用的技术相同</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先后完成千万美元级别的</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轮</a:t>
            </a: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LeanCloud</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吸收腾讯</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TAB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成为用户最多</a:t>
            </a: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野狗的广告投入较高</a:t>
            </a: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Bmob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利用支付接入立足</a:t>
            </a: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主要竞争对手</a:t>
            </a: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20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2000"/>
                                        <p:tgtEl>
                                          <p:spTgt spid="1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2000"/>
                                        <p:tgtEl>
                                          <p:spTgt spid="10">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2000"/>
                                        <p:tgtEl>
                                          <p:spTgt spid="10">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fade">
                                      <p:cBhvr>
                                        <p:cTn id="35" dur="2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pic>
        <p:nvPicPr>
          <p:cNvPr id="118790" name="Picture 12" descr="Bottom-wave-for-dean.png"/>
          <p:cNvPicPr>
            <a:picLocks noChangeAspect="1"/>
          </p:cNvPicPr>
          <p:nvPr/>
        </p:nvPicPr>
        <p:blipFill>
          <a:blip r:embed="rId3">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altLang="zh-CN" sz="2400">
                <a:latin typeface="微软雅黑" panose="020B0503020204020204" pitchFamily="34" charset="-122"/>
                <a:ea typeface="微软雅黑" panose="020B0503020204020204" pitchFamily="34" charset="-122"/>
                <a:cs typeface="Arial" panose="020B0604020202020204" pitchFamily="34" charset="0"/>
                <a:sym typeface="+mn-ea"/>
              </a:rPr>
              <a:t>整合前后端的APPCAN和APICloud</a:t>
            </a:r>
            <a:endParaRPr lang="en-US" altLang="zh-CN"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rPr>
              <a:t>前端开发技术基础</a:t>
            </a: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前端开发用户的用户基础</a:t>
            </a: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技术上并未被任何，</a:t>
            </a:r>
            <a:r>
              <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市场份额正在下滑</a:t>
            </a: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2000"/>
                                        <p:tgtEl>
                                          <p:spTgt spid="10">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20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pic>
        <p:nvPicPr>
          <p:cNvPr id="118790" name="Picture 12" descr="Bottom-wave-for-dean.png"/>
          <p:cNvPicPr>
            <a:picLocks noChangeAspect="1"/>
          </p:cNvPicPr>
          <p:nvPr/>
        </p:nvPicPr>
        <p:blipFill>
          <a:blip r:embed="rId2">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3">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比较分析</a:t>
            </a:r>
            <a:endParaRPr lang="zh-CN" altLang="en-GB" sz="2400">
              <a:latin typeface="微软雅黑" panose="020B0503020204020204" pitchFamily="34" charset="-122"/>
              <a:ea typeface="微软雅黑" panose="020B0503020204020204" pitchFamily="34" charset="-122"/>
              <a:cs typeface="Arial" panose="020B0604020202020204" pitchFamily="34" charset="0"/>
              <a:sym typeface="+mn-ea"/>
            </a:endParaRPr>
          </a:p>
        </p:txBody>
      </p:sp>
      <p:graphicFrame>
        <p:nvGraphicFramePr>
          <p:cNvPr id="3" name="表格 2"/>
          <p:cNvGraphicFramePr/>
          <p:nvPr/>
        </p:nvGraphicFramePr>
        <p:xfrm>
          <a:off x="304800" y="1257935"/>
          <a:ext cx="8610600" cy="4919980"/>
        </p:xfrm>
        <a:graphic>
          <a:graphicData uri="http://schemas.openxmlformats.org/drawingml/2006/table">
            <a:tbl>
              <a:tblPr firstRow="1" bandRow="1">
                <a:tableStyleId>{5940675A-B579-460E-94D1-54222C63F5DA}</a:tableStyleId>
              </a:tblPr>
              <a:tblGrid>
                <a:gridCol w="718185"/>
                <a:gridCol w="716915"/>
                <a:gridCol w="718185"/>
                <a:gridCol w="718185"/>
                <a:gridCol w="715010"/>
                <a:gridCol w="719455"/>
                <a:gridCol w="718185"/>
                <a:gridCol w="715645"/>
                <a:gridCol w="718185"/>
                <a:gridCol w="718185"/>
                <a:gridCol w="719455"/>
                <a:gridCol w="715010"/>
              </a:tblGrid>
              <a:tr h="592455">
                <a:tc>
                  <a:txBody>
                    <a:bodyPr/>
                    <a:p>
                      <a:pPr indent="0" algn="ctr">
                        <a:buNone/>
                      </a:pPr>
                      <a:r>
                        <a:rPr lang="en-US" altLang="zh-CN"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BaaS</a:t>
                      </a:r>
                      <a:endParaRPr lang="en-US" altLang="zh-CN"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数据存储方式</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后台管理系统</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社交应用集成</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消息推送</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文件存储</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通信</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安全校验</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接口集成方式</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接口语言支持</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c>
                  <a:txBody>
                    <a:bodyPr/>
                    <a:p>
                      <a:pPr indent="0" algn="ctr">
                        <a:buNone/>
                      </a:pPr>
                      <a:r>
                        <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价格</a:t>
                      </a:r>
                      <a:endParaRPr lang="zh-CN" altLang="en-US" sz="1200" b="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24F4F"/>
                    </a:solidFill>
                  </a:tcPr>
                </a:tc>
              </a:tr>
              <a:tr h="686435">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阿里云移动</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多种存储方式</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API Gateway</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Lambda</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较贵</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6435">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LeanCloud</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NoSql</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的列存储</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Restful </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JS</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便宜</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6435">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野狗</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NoSql</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的列存储</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Restful </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便宜</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5800">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Bmob</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后端云</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NoSql</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的列存储</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第三方支付</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Restful </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JS</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便宜</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6435">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APPCan</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NoSql</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的列存储</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第三方登录、支付</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有</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Restful </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中</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95985">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AppLink</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4E3E2"/>
                    </a:solid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Mysql</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SQLServer</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Oracle</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自动生成</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通过插件集成</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通过插件集成</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OSS</a:t>
                      </a: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存储或服务器本地</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通过插件集成</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无</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通过插件集成</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Restful </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PHP</a:t>
                      </a:r>
                      <a:endParaRPr lang="en-US" altLang="zh-CN"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rPr>
                        <a:t>免费</a:t>
                      </a:r>
                      <a:endParaRPr lang="zh-CN" altLang="en-US" sz="1200" b="0">
                        <a:solidFill>
                          <a:srgbClr val="4C483D"/>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203200"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2">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竞争策略</a:t>
            </a:r>
            <a:endParaRPr lang="zh-CN" altLang="en-GB"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完全免费的开发平台，商业授权的技术使用</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低廉高效的企业IT服务和创业的外包开发服务</a:t>
            </a: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2000"/>
                                        <p:tgtEl>
                                          <p:spTgt spid="10">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20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21494" y="1649586"/>
            <a:ext cx="648938" cy="161290"/>
          </a:xfrm>
          <a:prstGeom prst="rect">
            <a:avLst/>
          </a:prstGeom>
        </p:spPr>
        <p:txBody>
          <a:bodyPr wrap="square" lIns="0" tIns="0" rIns="0" bIns="0">
            <a:spAutoFit/>
          </a:bodyPr>
          <a:lstStyle/>
          <a:p>
            <a:pPr algn="dist"/>
            <a:r>
              <a:rPr lang="zh-CN" altLang="en-US" sz="1050" dirty="0">
                <a:solidFill>
                  <a:schemeClr val="accent1"/>
                </a:solidFill>
              </a:rPr>
              <a:t>盈利模式</a:t>
            </a:r>
            <a:r>
              <a:rPr lang="en-US" altLang="zh-CN" sz="1050" dirty="0">
                <a:solidFill>
                  <a:schemeClr val="accent1"/>
                </a:solidFill>
              </a:rPr>
              <a:t>1</a:t>
            </a:r>
            <a:endParaRPr lang="zh-CN" altLang="en-US" sz="1050" dirty="0">
              <a:solidFill>
                <a:schemeClr val="accent1"/>
              </a:solidFill>
            </a:endParaRPr>
          </a:p>
        </p:txBody>
      </p:sp>
      <p:sp>
        <p:nvSpPr>
          <p:cNvPr id="41" name="矩形 40"/>
          <p:cNvSpPr/>
          <p:nvPr/>
        </p:nvSpPr>
        <p:spPr>
          <a:xfrm>
            <a:off x="521494" y="1264689"/>
            <a:ext cx="2249805" cy="322580"/>
          </a:xfrm>
          <a:prstGeom prst="rect">
            <a:avLst/>
          </a:prstGeom>
        </p:spPr>
        <p:txBody>
          <a:bodyPr wrap="none" lIns="0" tIns="0" rIns="0" bIns="0">
            <a:spAutoFit/>
          </a:bodyPr>
          <a:lstStyle/>
          <a:p>
            <a:r>
              <a:rPr lang="zh-CN" altLang="en-US" sz="2100" b="1" dirty="0">
                <a:solidFill>
                  <a:srgbClr val="404040"/>
                </a:solidFill>
                <a:latin typeface="微软雅黑" panose="020B0503020204020204" pitchFamily="34" charset="-122"/>
                <a:ea typeface="微软雅黑" panose="020B0503020204020204" pitchFamily="34" charset="-122"/>
              </a:rPr>
              <a:t>商业模式</a:t>
            </a:r>
            <a:r>
              <a:rPr lang="en-US" altLang="zh-CN" sz="2100" b="1" dirty="0">
                <a:solidFill>
                  <a:srgbClr val="404040"/>
                </a:solidFill>
                <a:latin typeface="微软雅黑" panose="020B0503020204020204" pitchFamily="34" charset="-122"/>
                <a:ea typeface="微软雅黑" panose="020B0503020204020204" pitchFamily="34" charset="-122"/>
              </a:rPr>
              <a:t>-</a:t>
            </a:r>
            <a:r>
              <a:rPr lang="zh-CN" altLang="en-US" sz="2100" b="1" dirty="0">
                <a:solidFill>
                  <a:srgbClr val="404040"/>
                </a:solidFill>
                <a:latin typeface="微软雅黑" panose="020B0503020204020204" pitchFamily="34" charset="-122"/>
                <a:ea typeface="微软雅黑" panose="020B0503020204020204" pitchFamily="34" charset="-122"/>
              </a:rPr>
              <a:t>商业授权</a:t>
            </a:r>
            <a:endParaRPr lang="zh-CN" altLang="en-US" sz="2100" b="1" dirty="0">
              <a:solidFill>
                <a:srgbClr val="404040"/>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521494" y="1608622"/>
            <a:ext cx="22058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2274" y="4350142"/>
            <a:ext cx="685800" cy="685800"/>
          </a:xfrm>
          <a:prstGeom prst="rect">
            <a:avLst/>
          </a:prstGeom>
        </p:spPr>
      </p:pic>
      <p:pic>
        <p:nvPicPr>
          <p:cNvPr id="5" name="Graphic 4" descr="Team"/>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2943" y="4350142"/>
            <a:ext cx="685800" cy="685800"/>
          </a:xfrm>
          <a:prstGeom prst="rect">
            <a:avLst/>
          </a:prstGeom>
        </p:spPr>
      </p:pic>
      <p:sp>
        <p:nvSpPr>
          <p:cNvPr id="6" name="TextBox 5"/>
          <p:cNvSpPr txBox="1"/>
          <p:nvPr/>
        </p:nvSpPr>
        <p:spPr>
          <a:xfrm>
            <a:off x="989745" y="5024512"/>
            <a:ext cx="582930" cy="414020"/>
          </a:xfrm>
          <a:prstGeom prst="rect">
            <a:avLst/>
          </a:prstGeom>
          <a:noFill/>
        </p:spPr>
        <p:txBody>
          <a:bodyPr wrap="none" rtlCol="0">
            <a:spAutoFit/>
          </a:bodyPr>
          <a:lstStyle/>
          <a:p>
            <a:pPr algn="ctr"/>
            <a:r>
              <a:rPr lang="zh-CN" altLang="en-US" sz="1050" dirty="0"/>
              <a:t>甲方</a:t>
            </a:r>
            <a:endParaRPr lang="en-US" altLang="zh-CN" sz="1050" dirty="0"/>
          </a:p>
          <a:p>
            <a:pPr algn="ctr"/>
            <a:r>
              <a:rPr lang="zh-CN" altLang="en-US" sz="1050" dirty="0"/>
              <a:t>创始人</a:t>
            </a:r>
            <a:endParaRPr lang="zh-CN" altLang="en-US" sz="1050" dirty="0"/>
          </a:p>
        </p:txBody>
      </p:sp>
      <p:sp>
        <p:nvSpPr>
          <p:cNvPr id="43" name="TextBox 42"/>
          <p:cNvSpPr txBox="1"/>
          <p:nvPr/>
        </p:nvSpPr>
        <p:spPr>
          <a:xfrm>
            <a:off x="4048206" y="5035942"/>
            <a:ext cx="582930" cy="414020"/>
          </a:xfrm>
          <a:prstGeom prst="rect">
            <a:avLst/>
          </a:prstGeom>
          <a:noFill/>
        </p:spPr>
        <p:txBody>
          <a:bodyPr wrap="none" rtlCol="0">
            <a:spAutoFit/>
          </a:bodyPr>
          <a:lstStyle/>
          <a:p>
            <a:pPr algn="ctr"/>
            <a:r>
              <a:rPr lang="zh-CN" altLang="en-US" sz="1050" dirty="0"/>
              <a:t>乙方</a:t>
            </a:r>
            <a:endParaRPr lang="en-US" altLang="zh-CN" sz="1050" dirty="0"/>
          </a:p>
          <a:p>
            <a:pPr algn="ctr"/>
            <a:r>
              <a:rPr lang="zh-CN" altLang="en-US" sz="1050" dirty="0"/>
              <a:t>程序员</a:t>
            </a:r>
            <a:endParaRPr lang="zh-CN" altLang="en-US" sz="1050" dirty="0"/>
          </a:p>
        </p:txBody>
      </p:sp>
      <p:sp>
        <p:nvSpPr>
          <p:cNvPr id="9" name="Arrow: Right 8"/>
          <p:cNvSpPr/>
          <p:nvPr/>
        </p:nvSpPr>
        <p:spPr>
          <a:xfrm>
            <a:off x="1674898" y="4693042"/>
            <a:ext cx="2290118"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ndParaRPr>
          </a:p>
          <a:p>
            <a:pPr algn="ctr"/>
            <a:endParaRPr lang="en-US" altLang="zh-CN" sz="1050" dirty="0">
              <a:solidFill>
                <a:schemeClr val="tx1"/>
              </a:solidFill>
            </a:endParaRPr>
          </a:p>
          <a:p>
            <a:pPr algn="ctr"/>
            <a:endParaRPr lang="en-US" altLang="zh-CN" sz="1050" dirty="0">
              <a:solidFill>
                <a:schemeClr val="tx1"/>
              </a:solidFill>
            </a:endParaRPr>
          </a:p>
          <a:p>
            <a:pPr algn="ctr"/>
            <a:r>
              <a:rPr lang="zh-CN" altLang="en-US" sz="1050" dirty="0">
                <a:solidFill>
                  <a:schemeClr val="tx1"/>
                </a:solidFill>
              </a:rPr>
              <a:t>需求</a:t>
            </a:r>
            <a:endParaRPr lang="en-US" altLang="zh-CN" sz="1050" dirty="0">
              <a:solidFill>
                <a:schemeClr val="tx1"/>
              </a:solidFill>
            </a:endParaRPr>
          </a:p>
          <a:p>
            <a:pPr algn="ctr"/>
            <a:r>
              <a:rPr lang="zh-CN" altLang="en-US" sz="1050" dirty="0">
                <a:solidFill>
                  <a:schemeClr val="tx1"/>
                </a:solidFill>
              </a:rPr>
              <a:t>金钱</a:t>
            </a:r>
            <a:endParaRPr lang="zh-CN" altLang="en-US" sz="1050" dirty="0">
              <a:solidFill>
                <a:schemeClr val="tx1"/>
              </a:solidFill>
            </a:endParaRPr>
          </a:p>
        </p:txBody>
      </p:sp>
      <p:sp>
        <p:nvSpPr>
          <p:cNvPr id="10" name="Arrow: Up 9"/>
          <p:cNvSpPr/>
          <p:nvPr/>
        </p:nvSpPr>
        <p:spPr>
          <a:xfrm>
            <a:off x="4187952" y="2875764"/>
            <a:ext cx="265176" cy="147437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46" name="TextBox 45"/>
          <p:cNvSpPr txBox="1"/>
          <p:nvPr/>
        </p:nvSpPr>
        <p:spPr>
          <a:xfrm>
            <a:off x="4439989" y="3179594"/>
            <a:ext cx="449580" cy="575945"/>
          </a:xfrm>
          <a:prstGeom prst="rect">
            <a:avLst/>
          </a:prstGeom>
          <a:noFill/>
        </p:spPr>
        <p:txBody>
          <a:bodyPr wrap="none" rtlCol="0">
            <a:spAutoFit/>
          </a:bodyPr>
          <a:lstStyle/>
          <a:p>
            <a:pPr algn="ctr"/>
            <a:r>
              <a:rPr lang="zh-CN" altLang="en-US" sz="1050" dirty="0"/>
              <a:t>技术</a:t>
            </a:r>
            <a:endParaRPr lang="en-US" altLang="zh-CN" sz="1050" dirty="0"/>
          </a:p>
          <a:p>
            <a:pPr algn="ctr"/>
            <a:r>
              <a:rPr lang="zh-CN" altLang="en-US" sz="1050" dirty="0"/>
              <a:t>人力</a:t>
            </a:r>
            <a:endParaRPr lang="en-US" altLang="zh-CN" sz="1050" dirty="0"/>
          </a:p>
          <a:p>
            <a:pPr algn="ctr"/>
            <a:r>
              <a:rPr lang="zh-CN" altLang="en-US" sz="1050" dirty="0"/>
              <a:t>时间</a:t>
            </a:r>
            <a:endParaRPr lang="zh-CN" altLang="en-US" sz="1050" dirty="0"/>
          </a:p>
        </p:txBody>
      </p:sp>
      <p:pic>
        <p:nvPicPr>
          <p:cNvPr id="15" name="Graphic 14" descr="Box"/>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015" y="2140188"/>
            <a:ext cx="685800" cy="685800"/>
          </a:xfrm>
          <a:prstGeom prst="rect">
            <a:avLst/>
          </a:prstGeom>
        </p:spPr>
      </p:pic>
      <p:sp>
        <p:nvSpPr>
          <p:cNvPr id="47" name="TextBox 46"/>
          <p:cNvSpPr txBox="1"/>
          <p:nvPr/>
        </p:nvSpPr>
        <p:spPr>
          <a:xfrm>
            <a:off x="3883100" y="1813413"/>
            <a:ext cx="849630" cy="252730"/>
          </a:xfrm>
          <a:prstGeom prst="rect">
            <a:avLst/>
          </a:prstGeom>
          <a:noFill/>
        </p:spPr>
        <p:txBody>
          <a:bodyPr wrap="none" rtlCol="0">
            <a:spAutoFit/>
          </a:bodyPr>
          <a:lstStyle/>
          <a:p>
            <a:pPr algn="ctr"/>
            <a:r>
              <a:rPr lang="zh-CN" altLang="en-US" sz="1050" dirty="0"/>
              <a:t>互联网产品</a:t>
            </a:r>
            <a:endParaRPr lang="zh-CN" altLang="en-US" sz="1050" dirty="0"/>
          </a:p>
        </p:txBody>
      </p:sp>
      <p:sp>
        <p:nvSpPr>
          <p:cNvPr id="16" name="Arrow: Down 15"/>
          <p:cNvSpPr/>
          <p:nvPr/>
        </p:nvSpPr>
        <p:spPr>
          <a:xfrm rot="3054679">
            <a:off x="2499557" y="2065388"/>
            <a:ext cx="276270" cy="28315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8" name="TextBox 47"/>
          <p:cNvSpPr txBox="1"/>
          <p:nvPr/>
        </p:nvSpPr>
        <p:spPr>
          <a:xfrm rot="19261411">
            <a:off x="1998946" y="3110955"/>
            <a:ext cx="1004122" cy="252730"/>
          </a:xfrm>
          <a:prstGeom prst="rect">
            <a:avLst/>
          </a:prstGeom>
          <a:noFill/>
        </p:spPr>
        <p:txBody>
          <a:bodyPr wrap="square" rtlCol="0">
            <a:spAutoFit/>
          </a:bodyPr>
          <a:lstStyle/>
          <a:p>
            <a:pPr algn="ctr"/>
            <a:r>
              <a:rPr lang="zh-CN" altLang="en-US" sz="1050" dirty="0"/>
              <a:t>交付</a:t>
            </a:r>
            <a:endParaRPr lang="zh-CN" altLang="en-US" sz="1050" dirty="0"/>
          </a:p>
        </p:txBody>
      </p:sp>
      <p:pic>
        <p:nvPicPr>
          <p:cNvPr id="20" name="Graphic 19" descr="Download from clou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9332" y="3931804"/>
            <a:ext cx="1595628" cy="1595628"/>
          </a:xfrm>
          <a:prstGeom prst="rect">
            <a:avLst/>
          </a:prstGeom>
        </p:spPr>
      </p:pic>
      <p:sp>
        <p:nvSpPr>
          <p:cNvPr id="49" name="TextBox 48"/>
          <p:cNvSpPr txBox="1"/>
          <p:nvPr/>
        </p:nvSpPr>
        <p:spPr>
          <a:xfrm>
            <a:off x="7447568" y="5385057"/>
            <a:ext cx="859155" cy="252730"/>
          </a:xfrm>
          <a:prstGeom prst="rect">
            <a:avLst/>
          </a:prstGeom>
          <a:noFill/>
        </p:spPr>
        <p:txBody>
          <a:bodyPr wrap="none" rtlCol="0">
            <a:spAutoFit/>
          </a:bodyPr>
          <a:lstStyle/>
          <a:p>
            <a:pPr algn="ctr"/>
            <a:r>
              <a:rPr lang="en-US" altLang="zh-CN" sz="1050" b="1" dirty="0">
                <a:solidFill>
                  <a:schemeClr val="accent3"/>
                </a:solidFill>
              </a:rPr>
              <a:t>APP</a:t>
            </a:r>
            <a:r>
              <a:rPr lang="zh-CN" altLang="en-US" sz="1050" b="1" dirty="0">
                <a:solidFill>
                  <a:schemeClr val="accent3"/>
                </a:solidFill>
              </a:rPr>
              <a:t>后端云</a:t>
            </a:r>
            <a:endParaRPr lang="zh-CN" altLang="en-US" sz="1050" b="1" dirty="0">
              <a:solidFill>
                <a:schemeClr val="accent3"/>
              </a:solidFill>
            </a:endParaRPr>
          </a:p>
        </p:txBody>
      </p:sp>
      <p:sp>
        <p:nvSpPr>
          <p:cNvPr id="21" name="Arrow: Left 20"/>
          <p:cNvSpPr/>
          <p:nvPr/>
        </p:nvSpPr>
        <p:spPr>
          <a:xfrm>
            <a:off x="4847999" y="4385016"/>
            <a:ext cx="2185613" cy="650926"/>
          </a:xfrm>
          <a:prstGeom prst="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2" name="TextBox 21"/>
          <p:cNvSpPr txBox="1"/>
          <p:nvPr/>
        </p:nvSpPr>
        <p:spPr>
          <a:xfrm>
            <a:off x="5816311" y="4989887"/>
            <a:ext cx="718820" cy="252730"/>
          </a:xfrm>
          <a:prstGeom prst="rect">
            <a:avLst/>
          </a:prstGeom>
          <a:noFill/>
        </p:spPr>
        <p:txBody>
          <a:bodyPr wrap="none" rtlCol="0">
            <a:spAutoFit/>
          </a:bodyPr>
          <a:lstStyle>
            <a:defPPr>
              <a:defRPr lang="zh-CN"/>
            </a:defPPr>
            <a:lvl1pPr algn="ctr">
              <a:defRPr b="1">
                <a:solidFill>
                  <a:schemeClr val="accent3"/>
                </a:solidFill>
              </a:defRPr>
            </a:lvl1pPr>
          </a:lstStyle>
          <a:p>
            <a:r>
              <a:rPr lang="zh-CN" altLang="en-US" sz="1050" dirty="0"/>
              <a:t>免费使用</a:t>
            </a:r>
            <a:endParaRPr lang="zh-CN" altLang="en-US" sz="1050" dirty="0"/>
          </a:p>
        </p:txBody>
      </p:sp>
      <p:sp>
        <p:nvSpPr>
          <p:cNvPr id="52" name="TextBox 51"/>
          <p:cNvSpPr txBox="1"/>
          <p:nvPr/>
        </p:nvSpPr>
        <p:spPr>
          <a:xfrm>
            <a:off x="5873050" y="2997870"/>
            <a:ext cx="986790" cy="252730"/>
          </a:xfrm>
          <a:prstGeom prst="rect">
            <a:avLst/>
          </a:prstGeom>
          <a:noFill/>
        </p:spPr>
        <p:txBody>
          <a:bodyPr wrap="none" rtlCol="0">
            <a:spAutoFit/>
          </a:bodyPr>
          <a:lstStyle/>
          <a:p>
            <a:r>
              <a:rPr lang="zh-CN" altLang="en-US" sz="1050" b="1" dirty="0">
                <a:solidFill>
                  <a:srgbClr val="C00000"/>
                </a:solidFill>
              </a:rPr>
              <a:t>商业授权收费</a:t>
            </a:r>
            <a:endParaRPr lang="zh-CN" altLang="en-US" sz="1050" b="1" dirty="0">
              <a:solidFill>
                <a:srgbClr val="C00000"/>
              </a:solidFill>
            </a:endParaRPr>
          </a:p>
        </p:txBody>
      </p:sp>
      <p:sp>
        <p:nvSpPr>
          <p:cNvPr id="53" name="Arrow: Left-Right 52"/>
          <p:cNvSpPr/>
          <p:nvPr/>
        </p:nvSpPr>
        <p:spPr>
          <a:xfrm rot="2040334">
            <a:off x="4508733" y="3250342"/>
            <a:ext cx="2997829" cy="346632"/>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4" name="TextBox 53"/>
          <p:cNvSpPr txBox="1"/>
          <p:nvPr/>
        </p:nvSpPr>
        <p:spPr>
          <a:xfrm>
            <a:off x="5043147" y="3434051"/>
            <a:ext cx="889635" cy="252730"/>
          </a:xfrm>
          <a:prstGeom prst="rect">
            <a:avLst/>
          </a:prstGeom>
          <a:noFill/>
        </p:spPr>
        <p:txBody>
          <a:bodyPr wrap="none" rtlCol="0">
            <a:spAutoFit/>
          </a:bodyPr>
          <a:lstStyle/>
          <a:p>
            <a:r>
              <a:rPr lang="zh-CN" altLang="en-US" sz="1050" b="1" dirty="0">
                <a:solidFill>
                  <a:srgbClr val="C00000"/>
                </a:solidFill>
              </a:rPr>
              <a:t>技术</a:t>
            </a:r>
            <a:r>
              <a:rPr lang="en-US" altLang="zh-CN" sz="1050" b="1" dirty="0">
                <a:solidFill>
                  <a:srgbClr val="C00000"/>
                </a:solidFill>
              </a:rPr>
              <a:t>/</a:t>
            </a:r>
            <a:r>
              <a:rPr lang="zh-CN" altLang="en-US" sz="1050" b="1" dirty="0">
                <a:solidFill>
                  <a:srgbClr val="C00000"/>
                </a:solidFill>
              </a:rPr>
              <a:t>云服务</a:t>
            </a:r>
            <a:endParaRPr lang="zh-CN" altLang="en-US" sz="1050" b="1" dirty="0">
              <a:solidFill>
                <a:srgbClr val="C00000"/>
              </a:solidFill>
            </a:endParaRPr>
          </a:p>
        </p:txBody>
      </p:sp>
      <p:sp>
        <p:nvSpPr>
          <p:cNvPr id="55" name="TextBox 54"/>
          <p:cNvSpPr txBox="1"/>
          <p:nvPr/>
        </p:nvSpPr>
        <p:spPr>
          <a:xfrm>
            <a:off x="5129169" y="5432909"/>
            <a:ext cx="1516380" cy="414020"/>
          </a:xfrm>
          <a:prstGeom prst="rect">
            <a:avLst/>
          </a:prstGeom>
          <a:noFill/>
        </p:spPr>
        <p:txBody>
          <a:bodyPr wrap="none" rtlCol="0">
            <a:spAutoFit/>
          </a:bodyPr>
          <a:lstStyle/>
          <a:p>
            <a:r>
              <a:rPr lang="zh-CN" altLang="en-US" sz="1050" dirty="0">
                <a:solidFill>
                  <a:schemeClr val="accent1"/>
                </a:solidFill>
              </a:rPr>
              <a:t>减少产品开发过程中的</a:t>
            </a:r>
            <a:endParaRPr lang="en-US" altLang="zh-CN" sz="1050" dirty="0">
              <a:solidFill>
                <a:schemeClr val="accent1"/>
              </a:solidFill>
            </a:endParaRPr>
          </a:p>
          <a:p>
            <a:r>
              <a:rPr lang="zh-CN" altLang="en-US" sz="1050" dirty="0">
                <a:solidFill>
                  <a:schemeClr val="accent1"/>
                </a:solidFill>
              </a:rPr>
              <a:t>技术、人力、时间</a:t>
            </a:r>
            <a:endParaRPr lang="zh-CN" altLang="en-US" sz="1050" dirty="0">
              <a:solidFill>
                <a:schemeClr val="accent1"/>
              </a:solidFill>
            </a:endParaRPr>
          </a:p>
        </p:txBody>
      </p:sp>
      <p:sp>
        <p:nvSpPr>
          <p:cNvPr id="56" name="TextBox 55"/>
          <p:cNvSpPr txBox="1"/>
          <p:nvPr/>
        </p:nvSpPr>
        <p:spPr>
          <a:xfrm>
            <a:off x="6510526" y="1983220"/>
            <a:ext cx="1388745" cy="414020"/>
          </a:xfrm>
          <a:prstGeom prst="rect">
            <a:avLst/>
          </a:prstGeom>
          <a:noFill/>
        </p:spPr>
        <p:txBody>
          <a:bodyPr wrap="none" rtlCol="0">
            <a:spAutoFit/>
          </a:bodyPr>
          <a:lstStyle/>
          <a:p>
            <a:r>
              <a:rPr lang="zh-CN" altLang="en-US" sz="1050" dirty="0">
                <a:solidFill>
                  <a:schemeClr val="accent1"/>
                </a:solidFill>
              </a:rPr>
              <a:t>甲方给钱、乙方付款</a:t>
            </a:r>
            <a:endParaRPr lang="en-US" altLang="zh-CN" sz="1050" dirty="0">
              <a:solidFill>
                <a:schemeClr val="accent1"/>
              </a:solidFill>
            </a:endParaRPr>
          </a:p>
          <a:p>
            <a:r>
              <a:rPr lang="zh-CN" altLang="en-US" sz="1050" b="1" dirty="0">
                <a:solidFill>
                  <a:srgbClr val="FF0000"/>
                </a:solidFill>
              </a:rPr>
              <a:t>技术绑定、吸血成长</a:t>
            </a:r>
            <a:endParaRPr lang="zh-CN" altLang="en-US" sz="1050" b="1"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1" grpId="0" bldLvl="0" animBg="1"/>
      <p:bldP spid="22" grpId="0"/>
      <p:bldP spid="52" grpId="0"/>
      <p:bldP spid="53" grpId="0" bldLvl="0" animBg="1"/>
      <p:bldP spid="54" grpId="0"/>
      <p:bldP spid="55"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21494" y="1649586"/>
            <a:ext cx="648938" cy="161290"/>
          </a:xfrm>
          <a:prstGeom prst="rect">
            <a:avLst/>
          </a:prstGeom>
        </p:spPr>
        <p:txBody>
          <a:bodyPr wrap="square" lIns="0" tIns="0" rIns="0" bIns="0">
            <a:spAutoFit/>
          </a:bodyPr>
          <a:lstStyle/>
          <a:p>
            <a:pPr algn="dist"/>
            <a:r>
              <a:rPr lang="zh-CN" altLang="en-US" sz="1050" dirty="0">
                <a:solidFill>
                  <a:schemeClr val="accent1"/>
                </a:solidFill>
              </a:rPr>
              <a:t>盈利模式</a:t>
            </a:r>
            <a:r>
              <a:rPr lang="en-US" altLang="zh-CN" sz="1050" dirty="0">
                <a:solidFill>
                  <a:schemeClr val="accent1"/>
                </a:solidFill>
              </a:rPr>
              <a:t>2</a:t>
            </a:r>
            <a:endParaRPr lang="zh-CN" altLang="en-US" sz="1050" dirty="0">
              <a:solidFill>
                <a:schemeClr val="accent1"/>
              </a:solidFill>
            </a:endParaRPr>
          </a:p>
        </p:txBody>
      </p:sp>
      <p:sp>
        <p:nvSpPr>
          <p:cNvPr id="41" name="矩形 40"/>
          <p:cNvSpPr/>
          <p:nvPr/>
        </p:nvSpPr>
        <p:spPr>
          <a:xfrm>
            <a:off x="521494" y="1264689"/>
            <a:ext cx="1066800" cy="322580"/>
          </a:xfrm>
          <a:prstGeom prst="rect">
            <a:avLst/>
          </a:prstGeom>
        </p:spPr>
        <p:txBody>
          <a:bodyPr wrap="none" lIns="0" tIns="0" rIns="0" bIns="0">
            <a:spAutoFit/>
          </a:bodyPr>
          <a:lstStyle/>
          <a:p>
            <a:r>
              <a:rPr lang="zh-CN" altLang="en-US" sz="2100" b="1" dirty="0">
                <a:solidFill>
                  <a:srgbClr val="404040"/>
                </a:solidFill>
                <a:latin typeface="微软雅黑" panose="020B0503020204020204" pitchFamily="34" charset="-122"/>
                <a:ea typeface="微软雅黑" panose="020B0503020204020204" pitchFamily="34" charset="-122"/>
              </a:rPr>
              <a:t>如何盈利</a:t>
            </a:r>
            <a:endParaRPr lang="zh-CN" altLang="en-US" sz="2100" b="1" dirty="0">
              <a:solidFill>
                <a:srgbClr val="404040"/>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521494" y="1608622"/>
            <a:ext cx="22058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Freeform 5"/>
          <p:cNvSpPr/>
          <p:nvPr/>
        </p:nvSpPr>
        <p:spPr bwMode="auto">
          <a:xfrm>
            <a:off x="1767896" y="2602634"/>
            <a:ext cx="1086026" cy="97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26" name="TextBox 25"/>
          <p:cNvSpPr txBox="1"/>
          <p:nvPr/>
        </p:nvSpPr>
        <p:spPr>
          <a:xfrm>
            <a:off x="2008094" y="2861386"/>
            <a:ext cx="478841" cy="46164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500" b="1" dirty="0"/>
              <a:t>商业授权</a:t>
            </a:r>
            <a:endParaRPr lang="zh-CN" altLang="en-US" sz="1500" b="1" dirty="0"/>
          </a:p>
        </p:txBody>
      </p:sp>
      <p:sp>
        <p:nvSpPr>
          <p:cNvPr id="27" name="矩形 3"/>
          <p:cNvSpPr/>
          <p:nvPr/>
        </p:nvSpPr>
        <p:spPr>
          <a:xfrm>
            <a:off x="2727302" y="2187518"/>
            <a:ext cx="4519396" cy="86906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28" name="Freeform 5"/>
          <p:cNvSpPr/>
          <p:nvPr/>
        </p:nvSpPr>
        <p:spPr bwMode="auto">
          <a:xfrm>
            <a:off x="2664437" y="3138415"/>
            <a:ext cx="1086026" cy="97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29" name="Freeform 5"/>
          <p:cNvSpPr/>
          <p:nvPr/>
        </p:nvSpPr>
        <p:spPr bwMode="auto">
          <a:xfrm>
            <a:off x="1767896" y="3659909"/>
            <a:ext cx="1086026" cy="97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30" name="矩形 3"/>
          <p:cNvSpPr/>
          <p:nvPr/>
        </p:nvSpPr>
        <p:spPr>
          <a:xfrm>
            <a:off x="3790292" y="3187643"/>
            <a:ext cx="3456406" cy="869060"/>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31" name="矩形 3"/>
          <p:cNvSpPr/>
          <p:nvPr/>
        </p:nvSpPr>
        <p:spPr>
          <a:xfrm>
            <a:off x="2727302" y="4187768"/>
            <a:ext cx="4519396" cy="869060"/>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nvGrpSpPr>
          <p:cNvPr id="32" name="组合 9"/>
          <p:cNvGrpSpPr/>
          <p:nvPr/>
        </p:nvGrpSpPr>
        <p:grpSpPr>
          <a:xfrm>
            <a:off x="2529330" y="2970406"/>
            <a:ext cx="270213" cy="243627"/>
            <a:chOff x="2142410" y="2298139"/>
            <a:chExt cx="360284" cy="324836"/>
          </a:xfrm>
        </p:grpSpPr>
        <p:sp>
          <p:nvSpPr>
            <p:cNvPr id="33"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34" name="TextBox 33"/>
            <p:cNvSpPr txBox="1"/>
            <p:nvPr/>
          </p:nvSpPr>
          <p:spPr>
            <a:xfrm>
              <a:off x="2221796" y="2306669"/>
              <a:ext cx="201512" cy="3073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500" b="1" dirty="0">
                  <a:solidFill>
                    <a:schemeClr val="accent1"/>
                  </a:solidFill>
                </a:rPr>
                <a:t>1</a:t>
              </a:r>
              <a:endParaRPr lang="zh-CN" altLang="en-US" sz="1500" b="1" dirty="0">
                <a:solidFill>
                  <a:schemeClr val="accent1"/>
                </a:solidFill>
              </a:endParaRPr>
            </a:p>
          </p:txBody>
        </p:sp>
      </p:grpSp>
      <p:sp>
        <p:nvSpPr>
          <p:cNvPr id="35" name="TextBox 34"/>
          <p:cNvSpPr txBox="1"/>
          <p:nvPr/>
        </p:nvSpPr>
        <p:spPr>
          <a:xfrm>
            <a:off x="2895706" y="3397737"/>
            <a:ext cx="478841" cy="46164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500" b="1" dirty="0"/>
              <a:t>有偿服务</a:t>
            </a:r>
            <a:endParaRPr lang="zh-CN" altLang="en-US" sz="1500" b="1" dirty="0"/>
          </a:p>
        </p:txBody>
      </p:sp>
      <p:grpSp>
        <p:nvGrpSpPr>
          <p:cNvPr id="36" name="组合 13"/>
          <p:cNvGrpSpPr/>
          <p:nvPr/>
        </p:nvGrpSpPr>
        <p:grpSpPr>
          <a:xfrm>
            <a:off x="3416942" y="3506756"/>
            <a:ext cx="270213" cy="243627"/>
            <a:chOff x="2142410" y="2298139"/>
            <a:chExt cx="360284" cy="324836"/>
          </a:xfrm>
        </p:grpSpPr>
        <p:sp>
          <p:nvSpPr>
            <p:cNvPr id="37"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38" name="TextBox 37"/>
            <p:cNvSpPr txBox="1"/>
            <p:nvPr/>
          </p:nvSpPr>
          <p:spPr>
            <a:xfrm>
              <a:off x="2221796" y="2306669"/>
              <a:ext cx="201512" cy="3073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500" b="1" dirty="0">
                  <a:solidFill>
                    <a:schemeClr val="accent2"/>
                  </a:solidFill>
                </a:rPr>
                <a:t>2</a:t>
              </a:r>
              <a:endParaRPr lang="zh-CN" altLang="en-US" sz="1500" b="1" dirty="0">
                <a:solidFill>
                  <a:schemeClr val="accent2"/>
                </a:solidFill>
              </a:endParaRPr>
            </a:p>
          </p:txBody>
        </p:sp>
      </p:grpSp>
      <p:sp>
        <p:nvSpPr>
          <p:cNvPr id="39" name="TextBox 38"/>
          <p:cNvSpPr txBox="1"/>
          <p:nvPr/>
        </p:nvSpPr>
        <p:spPr>
          <a:xfrm>
            <a:off x="2008094" y="3918661"/>
            <a:ext cx="478841" cy="46164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500" b="1" dirty="0"/>
              <a:t>模式复制</a:t>
            </a:r>
            <a:endParaRPr lang="zh-CN" altLang="en-US" sz="1500" b="1" dirty="0"/>
          </a:p>
        </p:txBody>
      </p:sp>
      <p:grpSp>
        <p:nvGrpSpPr>
          <p:cNvPr id="44" name="组合 17"/>
          <p:cNvGrpSpPr/>
          <p:nvPr/>
        </p:nvGrpSpPr>
        <p:grpSpPr>
          <a:xfrm>
            <a:off x="2529330" y="4027681"/>
            <a:ext cx="270213" cy="243627"/>
            <a:chOff x="2142410" y="2298139"/>
            <a:chExt cx="360284" cy="324836"/>
          </a:xfrm>
        </p:grpSpPr>
        <p:sp>
          <p:nvSpPr>
            <p:cNvPr id="45"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ln>
          </p:spPr>
          <p:txBody>
            <a:bodyPr vert="horz" wrap="square" lIns="68580" tIns="34290" rIns="68580" bIns="34290" numCol="1" anchor="t" anchorCtr="0" compatLnSpc="1"/>
            <a:lstStyle/>
            <a:p>
              <a:endParaRPr lang="zh-CN" altLang="en-US" sz="1050"/>
            </a:p>
          </p:txBody>
        </p:sp>
        <p:sp>
          <p:nvSpPr>
            <p:cNvPr id="50" name="TextBox 49"/>
            <p:cNvSpPr txBox="1"/>
            <p:nvPr/>
          </p:nvSpPr>
          <p:spPr>
            <a:xfrm>
              <a:off x="2221796" y="2306669"/>
              <a:ext cx="201512" cy="30734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500" b="1" dirty="0">
                  <a:solidFill>
                    <a:schemeClr val="accent3"/>
                  </a:solidFill>
                </a:rPr>
                <a:t>3</a:t>
              </a:r>
              <a:endParaRPr lang="zh-CN" altLang="en-US" sz="1500" b="1" dirty="0">
                <a:solidFill>
                  <a:schemeClr val="accent3"/>
                </a:solidFill>
              </a:endParaRPr>
            </a:p>
          </p:txBody>
        </p:sp>
      </p:grpSp>
      <p:sp>
        <p:nvSpPr>
          <p:cNvPr id="51" name="TextBox 50"/>
          <p:cNvSpPr txBox="1"/>
          <p:nvPr/>
        </p:nvSpPr>
        <p:spPr>
          <a:xfrm>
            <a:off x="3223009" y="2487347"/>
            <a:ext cx="3641884" cy="538480"/>
          </a:xfrm>
          <a:prstGeom prst="rect">
            <a:avLst/>
          </a:prstGeom>
          <a:noFill/>
        </p:spPr>
        <p:txBody>
          <a:bodyPr wrap="square" lIns="0" tIns="0" rIns="0" bIns="0" rtlCol="0">
            <a:spAutoFit/>
          </a:bodyPr>
          <a:lstStyle/>
          <a:p>
            <a:pPr algn="just">
              <a:lnSpc>
                <a:spcPts val="14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面向软件开发者免费的服务，对商业应用进行授权付费。</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目前暂定一个应用上线需要收取</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4000</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元</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年或</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30000</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元永久的授权模式。</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软件的成功是我们长期盈利的基础！</a:t>
            </a:r>
            <a:endParaRPr lang="zh-CN" altLang="en-US" sz="9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57" name="TextBox 56"/>
          <p:cNvSpPr txBox="1"/>
          <p:nvPr/>
        </p:nvSpPr>
        <p:spPr>
          <a:xfrm>
            <a:off x="4234989" y="3426591"/>
            <a:ext cx="2466752" cy="358775"/>
          </a:xfrm>
          <a:prstGeom prst="rect">
            <a:avLst/>
          </a:prstGeom>
          <a:noFill/>
        </p:spPr>
        <p:txBody>
          <a:bodyPr wrap="square" lIns="0" tIns="0" rIns="0" bIns="0" rtlCol="0">
            <a:spAutoFit/>
          </a:bodyPr>
          <a:lstStyle/>
          <a:p>
            <a:pPr algn="just">
              <a:lnSpc>
                <a:spcPts val="1400"/>
              </a:lnSpc>
            </a:pPr>
            <a:r>
              <a:rPr lang="zh-CN" sz="900" dirty="0">
                <a:solidFill>
                  <a:schemeClr val="tx1">
                    <a:lumMod val="65000"/>
                    <a:lumOff val="35000"/>
                  </a:schemeClr>
                </a:solidFill>
                <a:latin typeface="微软雅黑" panose="020B0503020204020204" pitchFamily="34" charset="-122"/>
                <a:ea typeface="微软雅黑" panose="020B0503020204020204" pitchFamily="34" charset="-122"/>
              </a:rPr>
              <a:t>除了正常的平台服务，我们将会购买或开发其它有偿服务供开发者选购。</a:t>
            </a:r>
            <a:endParaRPr lang="zh-CN"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3223076" y="4487645"/>
            <a:ext cx="3262640" cy="538480"/>
          </a:xfrm>
          <a:prstGeom prst="rect">
            <a:avLst/>
          </a:prstGeom>
          <a:noFill/>
        </p:spPr>
        <p:txBody>
          <a:bodyPr wrap="square" lIns="0" tIns="0" rIns="0" bIns="0" rtlCol="0">
            <a:spAutoFit/>
          </a:bodyPr>
          <a:lstStyle/>
          <a:p>
            <a:pPr algn="just">
              <a:lnSpc>
                <a:spcPts val="1400"/>
              </a:lnSpc>
            </a:pPr>
            <a:r>
              <a:rPr lang="zh-CN" sz="9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后端云以平台授权的方式服务软件开发企业，让</a:t>
            </a:r>
            <a:r>
              <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后端云强大的开发模式复制到其它企业。</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400"/>
              </a:lnSpc>
            </a:pPr>
            <a:r>
              <a:rPr lang="zh-CN" altLang="en-US" sz="9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我们自己就将会是第一家企业！</a:t>
            </a:r>
            <a:endParaRPr lang="zh-CN" altLang="en-US" sz="9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BaaS Introduce</a:t>
            </a:r>
            <a:endParaRPr lang="en-US" altLang="zh-CN">
              <a:latin typeface="微软雅黑" panose="020B0503020204020204" pitchFamily="34" charset="-122"/>
              <a:ea typeface="微软雅黑" panose="020B0503020204020204" pitchFamily="34" charset="-122"/>
            </a:endParaRP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云计算的衍生</a:t>
            </a:r>
            <a:endParaRPr lang="zh-CN" altLang="en-US">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技术分工的产物</a:t>
            </a:r>
            <a:endParaRPr lang="zh-CN" altLang="en-US">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天下武功为快不破</a:t>
            </a:r>
            <a:endParaRPr lang="zh-CN" altLang="en-US">
              <a:latin typeface="微软雅黑" panose="020B0503020204020204" pitchFamily="34" charset="-122"/>
              <a:ea typeface="微软雅黑" panose="020B0503020204020204" pitchFamily="34" charset="-122"/>
            </a:endParaRPr>
          </a:p>
        </p:txBody>
      </p:sp>
      <p:pic>
        <p:nvPicPr>
          <p:cNvPr id="1026" name="Picture 2" descr="D:\Backup\My Pictures\Istock images 6.2008\iStock_000005143796XSmall.jpg"/>
          <p:cNvPicPr>
            <a:picLocks noChangeAspect="1" noChangeArrowheads="1"/>
          </p:cNvPicPr>
          <p:nvPr/>
        </p:nvPicPr>
        <p:blipFill>
          <a:blip r:embed="rId1"/>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521494" y="1649586"/>
            <a:ext cx="1613336" cy="161290"/>
          </a:xfrm>
          <a:prstGeom prst="rect">
            <a:avLst/>
          </a:prstGeom>
        </p:spPr>
        <p:txBody>
          <a:bodyPr wrap="square" lIns="0" tIns="0" rIns="0" bIns="0">
            <a:spAutoFit/>
          </a:bodyPr>
          <a:lstStyle/>
          <a:p>
            <a:pPr algn="dist"/>
            <a:r>
              <a:rPr lang="zh-CN" altLang="en-US" sz="1050" dirty="0">
                <a:solidFill>
                  <a:schemeClr val="accent1"/>
                </a:solidFill>
              </a:rPr>
              <a:t>我们的目标是什么？</a:t>
            </a:r>
            <a:endParaRPr lang="zh-CN" altLang="en-US" sz="1050" dirty="0">
              <a:solidFill>
                <a:schemeClr val="accent1"/>
              </a:solidFill>
            </a:endParaRPr>
          </a:p>
        </p:txBody>
      </p:sp>
      <p:sp>
        <p:nvSpPr>
          <p:cNvPr id="41" name="矩形 40"/>
          <p:cNvSpPr/>
          <p:nvPr/>
        </p:nvSpPr>
        <p:spPr>
          <a:xfrm>
            <a:off x="521494" y="1264689"/>
            <a:ext cx="533400" cy="322580"/>
          </a:xfrm>
          <a:prstGeom prst="rect">
            <a:avLst/>
          </a:prstGeom>
        </p:spPr>
        <p:txBody>
          <a:bodyPr wrap="none" lIns="0" tIns="0" rIns="0" bIns="0">
            <a:spAutoFit/>
          </a:bodyPr>
          <a:lstStyle/>
          <a:p>
            <a:r>
              <a:rPr lang="zh-CN" altLang="en-US" sz="2100" b="1" dirty="0">
                <a:solidFill>
                  <a:srgbClr val="404040"/>
                </a:solidFill>
                <a:latin typeface="微软雅黑" panose="020B0503020204020204" pitchFamily="34" charset="-122"/>
                <a:ea typeface="微软雅黑" panose="020B0503020204020204" pitchFamily="34" charset="-122"/>
              </a:rPr>
              <a:t>目标</a:t>
            </a:r>
            <a:endParaRPr lang="zh-CN" altLang="en-US" sz="2100" b="1" dirty="0">
              <a:solidFill>
                <a:srgbClr val="404040"/>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a:off x="521494" y="1608622"/>
            <a:ext cx="22058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平行四边形 37"/>
          <p:cNvSpPr/>
          <p:nvPr/>
        </p:nvSpPr>
        <p:spPr>
          <a:xfrm rot="16200000">
            <a:off x="3963452" y="3384100"/>
            <a:ext cx="1113570" cy="1524020"/>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6" name="平行四边形 36"/>
          <p:cNvSpPr/>
          <p:nvPr/>
        </p:nvSpPr>
        <p:spPr>
          <a:xfrm rot="16200000">
            <a:off x="3963451" y="2193283"/>
            <a:ext cx="1113570" cy="1524020"/>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7" name="右箭头 34"/>
          <p:cNvSpPr/>
          <p:nvPr/>
        </p:nvSpPr>
        <p:spPr>
          <a:xfrm>
            <a:off x="3758223" y="2270067"/>
            <a:ext cx="1984643" cy="776515"/>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8" name="右箭头 6"/>
          <p:cNvSpPr/>
          <p:nvPr/>
        </p:nvSpPr>
        <p:spPr>
          <a:xfrm rot="10800000">
            <a:off x="3297600" y="2864133"/>
            <a:ext cx="1984643" cy="776515"/>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9" name="右箭头 7"/>
          <p:cNvSpPr/>
          <p:nvPr/>
        </p:nvSpPr>
        <p:spPr>
          <a:xfrm>
            <a:off x="3758223" y="3458199"/>
            <a:ext cx="1984643" cy="776515"/>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右箭头 8"/>
          <p:cNvSpPr/>
          <p:nvPr/>
        </p:nvSpPr>
        <p:spPr>
          <a:xfrm rot="10800000">
            <a:off x="3297600" y="4052265"/>
            <a:ext cx="1984643" cy="776515"/>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TextBox 52"/>
          <p:cNvSpPr txBox="1"/>
          <p:nvPr/>
        </p:nvSpPr>
        <p:spPr>
          <a:xfrm>
            <a:off x="3989580" y="2542907"/>
            <a:ext cx="1292663" cy="23050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创造产值</a:t>
            </a:r>
            <a:endParaRPr lang="zh-CN" altLang="en-US" sz="1500" dirty="0">
              <a:solidFill>
                <a:schemeClr val="bg1"/>
              </a:solidFill>
            </a:endParaRPr>
          </a:p>
        </p:txBody>
      </p:sp>
      <p:sp>
        <p:nvSpPr>
          <p:cNvPr id="54" name="TextBox 53"/>
          <p:cNvSpPr txBox="1"/>
          <p:nvPr/>
        </p:nvSpPr>
        <p:spPr>
          <a:xfrm>
            <a:off x="5810451" y="2398637"/>
            <a:ext cx="1566173" cy="69215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750" dirty="0">
                <a:solidFill>
                  <a:schemeClr val="tx1">
                    <a:lumMod val="75000"/>
                    <a:lumOff val="25000"/>
                  </a:schemeClr>
                </a:solidFill>
              </a:rPr>
              <a:t>我们的特点是大幅度提高生产效益，那么创造产值才是我们的首要目的，</a:t>
            </a:r>
            <a:r>
              <a:rPr lang="en-US" altLang="zh-CN" sz="750" dirty="0">
                <a:solidFill>
                  <a:schemeClr val="accent1"/>
                </a:solidFill>
                <a:effectLst>
                  <a:outerShdw blurRad="38100" dist="25400" dir="5400000" algn="ctr" rotWithShape="0">
                    <a:srgbClr val="6E747A">
                      <a:alpha val="43000"/>
                    </a:srgbClr>
                  </a:outerShdw>
                </a:effectLst>
              </a:rPr>
              <a:t>17</a:t>
            </a:r>
            <a:r>
              <a:rPr lang="zh-CN" altLang="en-US" sz="750" dirty="0">
                <a:solidFill>
                  <a:schemeClr val="accent1"/>
                </a:solidFill>
                <a:effectLst>
                  <a:outerShdw blurRad="38100" dist="25400" dir="5400000" algn="ctr" rotWithShape="0">
                    <a:srgbClr val="6E747A">
                      <a:alpha val="43000"/>
                    </a:srgbClr>
                  </a:outerShdw>
                </a:effectLst>
              </a:rPr>
              <a:t>年目标是让</a:t>
            </a:r>
            <a:r>
              <a:rPr lang="en-US" altLang="zh-CN" sz="750" dirty="0">
                <a:solidFill>
                  <a:schemeClr val="accent1"/>
                </a:solidFill>
                <a:effectLst>
                  <a:outerShdw blurRad="38100" dist="25400" dir="5400000" algn="ctr" rotWithShape="0">
                    <a:srgbClr val="6E747A">
                      <a:alpha val="43000"/>
                    </a:srgbClr>
                  </a:outerShdw>
                </a:effectLst>
              </a:rPr>
              <a:t>100</a:t>
            </a:r>
            <a:r>
              <a:rPr lang="zh-CN" altLang="en-US" sz="750" dirty="0">
                <a:solidFill>
                  <a:schemeClr val="accent1"/>
                </a:solidFill>
                <a:effectLst>
                  <a:outerShdw blurRad="38100" dist="25400" dir="5400000" algn="ctr" rotWithShape="0">
                    <a:srgbClr val="6E747A">
                      <a:alpha val="43000"/>
                    </a:srgbClr>
                  </a:outerShdw>
                </a:effectLst>
              </a:rPr>
              <a:t>万开发合同在</a:t>
            </a:r>
            <a:r>
              <a:rPr lang="en-US" altLang="zh-CN" sz="750" dirty="0">
                <a:solidFill>
                  <a:schemeClr val="accent1"/>
                </a:solidFill>
                <a:effectLst>
                  <a:outerShdw blurRad="38100" dist="25400" dir="5400000" algn="ctr" rotWithShape="0">
                    <a:srgbClr val="6E747A">
                      <a:alpha val="43000"/>
                    </a:srgbClr>
                  </a:outerShdw>
                </a:effectLst>
              </a:rPr>
              <a:t>APP</a:t>
            </a:r>
            <a:r>
              <a:rPr lang="zh-CN" altLang="en-US" sz="750" dirty="0">
                <a:solidFill>
                  <a:schemeClr val="accent1"/>
                </a:solidFill>
                <a:effectLst>
                  <a:outerShdw blurRad="38100" dist="25400" dir="5400000" algn="ctr" rotWithShape="0">
                    <a:srgbClr val="6E747A">
                      <a:alpha val="43000"/>
                    </a:srgbClr>
                  </a:outerShdw>
                </a:effectLst>
              </a:rPr>
              <a:t>后端云完成。</a:t>
            </a:r>
            <a:endParaRPr lang="zh-CN" altLang="en-US" sz="750" dirty="0">
              <a:solidFill>
                <a:schemeClr val="accent1"/>
              </a:solidFill>
              <a:effectLst>
                <a:outerShdw blurRad="38100" dist="25400" dir="5400000" algn="ctr" rotWithShape="0">
                  <a:srgbClr val="6E747A">
                    <a:alpha val="43000"/>
                  </a:srgbClr>
                </a:outerShdw>
              </a:effectLst>
            </a:endParaRPr>
          </a:p>
        </p:txBody>
      </p:sp>
      <p:sp>
        <p:nvSpPr>
          <p:cNvPr id="55" name="TextBox 54"/>
          <p:cNvSpPr txBox="1"/>
          <p:nvPr/>
        </p:nvSpPr>
        <p:spPr>
          <a:xfrm>
            <a:off x="3758223" y="3136974"/>
            <a:ext cx="1292663" cy="23050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击败外包龙头</a:t>
            </a:r>
            <a:endParaRPr lang="zh-CN" altLang="en-US" sz="1500" dirty="0">
              <a:solidFill>
                <a:schemeClr val="bg1"/>
              </a:solidFill>
            </a:endParaRPr>
          </a:p>
        </p:txBody>
      </p:sp>
      <p:sp>
        <p:nvSpPr>
          <p:cNvPr id="56" name="TextBox 55"/>
          <p:cNvSpPr txBox="1"/>
          <p:nvPr/>
        </p:nvSpPr>
        <p:spPr>
          <a:xfrm>
            <a:off x="3989669" y="3731188"/>
            <a:ext cx="1444943" cy="23050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软件开发生态圈</a:t>
            </a:r>
            <a:endParaRPr lang="zh-CN" altLang="en-US" sz="1500" dirty="0">
              <a:solidFill>
                <a:schemeClr val="bg1"/>
              </a:solidFill>
            </a:endParaRPr>
          </a:p>
        </p:txBody>
      </p:sp>
      <p:sp>
        <p:nvSpPr>
          <p:cNvPr id="59" name="TextBox 58"/>
          <p:cNvSpPr txBox="1"/>
          <p:nvPr/>
        </p:nvSpPr>
        <p:spPr>
          <a:xfrm>
            <a:off x="3758223" y="4325106"/>
            <a:ext cx="1292663" cy="230505"/>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sz="1500" dirty="0">
                <a:solidFill>
                  <a:schemeClr val="bg1"/>
                </a:solidFill>
              </a:rPr>
              <a:t>帮助用户成功</a:t>
            </a:r>
            <a:endParaRPr lang="zh-CN" altLang="en-US" sz="1500" dirty="0">
              <a:solidFill>
                <a:schemeClr val="bg1"/>
              </a:solidFill>
            </a:endParaRPr>
          </a:p>
        </p:txBody>
      </p:sp>
      <p:sp>
        <p:nvSpPr>
          <p:cNvPr id="60" name="TextBox 59"/>
          <p:cNvSpPr txBox="1"/>
          <p:nvPr/>
        </p:nvSpPr>
        <p:spPr>
          <a:xfrm>
            <a:off x="1651989" y="2992704"/>
            <a:ext cx="1566173" cy="69215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750" dirty="0">
                <a:solidFill>
                  <a:schemeClr val="tx1">
                    <a:lumMod val="75000"/>
                    <a:lumOff val="25000"/>
                  </a:schemeClr>
                </a:solidFill>
              </a:rPr>
              <a:t>基于</a:t>
            </a:r>
            <a:r>
              <a:rPr lang="en-US" altLang="zh-CN" sz="750" dirty="0">
                <a:solidFill>
                  <a:schemeClr val="tx1">
                    <a:lumMod val="75000"/>
                    <a:lumOff val="25000"/>
                  </a:schemeClr>
                </a:solidFill>
              </a:rPr>
              <a:t>APP</a:t>
            </a:r>
            <a:r>
              <a:rPr lang="zh-CN" altLang="en-US" sz="750" dirty="0">
                <a:solidFill>
                  <a:schemeClr val="tx1">
                    <a:lumMod val="75000"/>
                    <a:lumOff val="25000"/>
                  </a:schemeClr>
                </a:solidFill>
              </a:rPr>
              <a:t>后端云强大的开发支持，我们自己要来做软件外包，</a:t>
            </a:r>
            <a:r>
              <a:rPr lang="zh-CN" altLang="en-US" sz="750" dirty="0">
                <a:solidFill>
                  <a:schemeClr val="accent1"/>
                </a:solidFill>
                <a:effectLst>
                  <a:outerShdw blurRad="38100" dist="25400" dir="5400000" algn="ctr" rotWithShape="0">
                    <a:srgbClr val="6E747A">
                      <a:alpha val="43000"/>
                    </a:srgbClr>
                  </a:outerShdw>
                </a:effectLst>
              </a:rPr>
              <a:t>我们有信心用最低的价格，最快速的生产速度和最优质的服务来成为外包龙头！</a:t>
            </a:r>
            <a:endParaRPr lang="zh-CN" altLang="en-US" sz="750" dirty="0">
              <a:solidFill>
                <a:schemeClr val="accent1"/>
              </a:solidFill>
              <a:effectLst>
                <a:outerShdw blurRad="38100" dist="25400" dir="5400000" algn="ctr" rotWithShape="0">
                  <a:srgbClr val="6E747A">
                    <a:alpha val="43000"/>
                  </a:srgbClr>
                </a:outerShdw>
              </a:effectLst>
            </a:endParaRPr>
          </a:p>
        </p:txBody>
      </p:sp>
      <p:sp>
        <p:nvSpPr>
          <p:cNvPr id="61" name="TextBox 60"/>
          <p:cNvSpPr txBox="1"/>
          <p:nvPr/>
        </p:nvSpPr>
        <p:spPr>
          <a:xfrm>
            <a:off x="5810451" y="3631857"/>
            <a:ext cx="1566173" cy="121158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750" dirty="0">
                <a:solidFill>
                  <a:schemeClr val="tx1">
                    <a:lumMod val="75000"/>
                    <a:lumOff val="25000"/>
                  </a:schemeClr>
                </a:solidFill>
              </a:rPr>
              <a:t>未来，我们不仅仅是为开发者服务，我们</a:t>
            </a:r>
            <a:r>
              <a:rPr lang="en-US" altLang="zh-CN" sz="750" dirty="0">
                <a:solidFill>
                  <a:schemeClr val="tx1">
                    <a:lumMod val="75000"/>
                    <a:lumOff val="25000"/>
                  </a:schemeClr>
                </a:solidFill>
              </a:rPr>
              <a:t>18</a:t>
            </a:r>
            <a:r>
              <a:rPr lang="zh-CN" altLang="en-US" sz="750" dirty="0">
                <a:solidFill>
                  <a:schemeClr val="tx1">
                    <a:lumMod val="75000"/>
                    <a:lumOff val="25000"/>
                  </a:schemeClr>
                </a:solidFill>
              </a:rPr>
              <a:t>年的产品将是一个面向整个开发生态圈的产品。</a:t>
            </a:r>
            <a:r>
              <a:rPr lang="zh-CN" altLang="en-US" sz="750" dirty="0">
                <a:solidFill>
                  <a:schemeClr val="accent1"/>
                </a:solidFill>
                <a:effectLst>
                  <a:outerShdw blurRad="38100" dist="25400" dir="5400000" algn="ctr" rotWithShape="0">
                    <a:srgbClr val="6E747A">
                      <a:alpha val="43000"/>
                    </a:srgbClr>
                  </a:outerShdw>
                </a:effectLst>
              </a:rPr>
              <a:t>创客</a:t>
            </a:r>
            <a:r>
              <a:rPr lang="zh-CN" sz="750" dirty="0">
                <a:solidFill>
                  <a:schemeClr val="accent1"/>
                </a:solidFill>
                <a:effectLst>
                  <a:outerShdw blurRad="38100" dist="25400" dir="5400000" algn="ctr" rotWithShape="0">
                    <a:srgbClr val="6E747A">
                      <a:alpha val="43000"/>
                    </a:srgbClr>
                  </a:outerShdw>
                </a:effectLst>
              </a:rPr>
              <a:t>在这里出想法，产品经理做需求，产品设计师做设计，测试人员保证质量，运维工程师帮上线！</a:t>
            </a:r>
            <a:r>
              <a:rPr lang="zh-CN" sz="750" dirty="0">
                <a:solidFill>
                  <a:schemeClr val="tx1">
                    <a:lumMod val="75000"/>
                    <a:lumOff val="25000"/>
                  </a:schemeClr>
                </a:solidFill>
              </a:rPr>
              <a:t>让项目开发的所有人都能人都能把知识用起来，创造价值！</a:t>
            </a:r>
            <a:endParaRPr lang="zh-CN" sz="750" dirty="0">
              <a:solidFill>
                <a:schemeClr val="tx1">
                  <a:lumMod val="75000"/>
                  <a:lumOff val="25000"/>
                </a:schemeClr>
              </a:solidFill>
            </a:endParaRPr>
          </a:p>
        </p:txBody>
      </p:sp>
      <p:sp>
        <p:nvSpPr>
          <p:cNvPr id="62" name="TextBox 61"/>
          <p:cNvSpPr txBox="1"/>
          <p:nvPr/>
        </p:nvSpPr>
        <p:spPr>
          <a:xfrm>
            <a:off x="1651989" y="4222590"/>
            <a:ext cx="1566173" cy="865505"/>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750" dirty="0">
                <a:solidFill>
                  <a:schemeClr val="tx1">
                    <a:lumMod val="75000"/>
                    <a:lumOff val="25000"/>
                  </a:schemeClr>
                </a:solidFill>
              </a:rPr>
              <a:t>除了帮开发端的人获益之外，我们也同样要为创客们服务！</a:t>
            </a:r>
            <a:endParaRPr lang="zh-CN" sz="750" dirty="0">
              <a:solidFill>
                <a:schemeClr val="tx1">
                  <a:lumMod val="75000"/>
                  <a:lumOff val="25000"/>
                </a:schemeClr>
              </a:solidFill>
            </a:endParaRPr>
          </a:p>
          <a:p>
            <a:pPr>
              <a:lnSpc>
                <a:spcPct val="150000"/>
              </a:lnSpc>
            </a:pPr>
            <a:r>
              <a:rPr lang="zh-CN" altLang="en-US" sz="750" dirty="0">
                <a:solidFill>
                  <a:schemeClr val="accent1"/>
                </a:solidFill>
                <a:effectLst>
                  <a:outerShdw blurRad="38100" dist="25400" dir="5400000" algn="ctr" rotWithShape="0">
                    <a:srgbClr val="6E747A">
                      <a:alpha val="43000"/>
                    </a:srgbClr>
                  </a:outerShdw>
                </a:effectLst>
              </a:rPr>
              <a:t>早期孵化服务</a:t>
            </a:r>
            <a:endParaRPr lang="zh-CN" altLang="en-US" sz="750" dirty="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750" dirty="0">
                <a:solidFill>
                  <a:schemeClr val="accent1"/>
                </a:solidFill>
                <a:effectLst>
                  <a:outerShdw blurRad="38100" dist="25400" dir="5400000" algn="ctr" rotWithShape="0">
                    <a:srgbClr val="6E747A">
                      <a:alpha val="43000"/>
                    </a:srgbClr>
                  </a:outerShdw>
                </a:effectLst>
              </a:rPr>
              <a:t>众筹</a:t>
            </a:r>
            <a:endParaRPr lang="zh-CN" altLang="en-US" sz="750" dirty="0">
              <a:solidFill>
                <a:schemeClr val="accent1"/>
              </a:solidFill>
              <a:effectLst>
                <a:outerShdw blurRad="38100" dist="25400" dir="5400000" algn="ctr" rotWithShape="0">
                  <a:srgbClr val="6E747A">
                    <a:alpha val="43000"/>
                  </a:srgbClr>
                </a:outerShdw>
              </a:effectLst>
            </a:endParaRPr>
          </a:p>
          <a:p>
            <a:pPr>
              <a:lnSpc>
                <a:spcPct val="150000"/>
              </a:lnSpc>
            </a:pPr>
            <a:r>
              <a:rPr lang="zh-CN" altLang="en-US" sz="750" dirty="0">
                <a:solidFill>
                  <a:schemeClr val="accent1"/>
                </a:solidFill>
                <a:effectLst>
                  <a:outerShdw blurRad="38100" dist="25400" dir="5400000" algn="ctr" rotWithShape="0">
                    <a:srgbClr val="6E747A">
                      <a:alpha val="43000"/>
                    </a:srgbClr>
                  </a:outerShdw>
                </a:effectLst>
              </a:rPr>
              <a:t>引入天使投资</a:t>
            </a:r>
            <a:endParaRPr lang="zh-CN" altLang="en-US" sz="750" dirty="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63617" y="2338578"/>
            <a:ext cx="3664066" cy="31821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67" name="矩形 66"/>
          <p:cNvSpPr/>
          <p:nvPr/>
        </p:nvSpPr>
        <p:spPr>
          <a:xfrm>
            <a:off x="254313" y="1392247"/>
            <a:ext cx="2133600" cy="161290"/>
          </a:xfrm>
          <a:prstGeom prst="rect">
            <a:avLst/>
          </a:prstGeom>
        </p:spPr>
        <p:txBody>
          <a:bodyPr wrap="none" lIns="0" tIns="0" rIns="0" bIns="0">
            <a:spAutoFit/>
          </a:bodyPr>
          <a:lstStyle/>
          <a:p>
            <a:r>
              <a:rPr lang="zh-CN" altLang="en-US" sz="1050" dirty="0">
                <a:solidFill>
                  <a:schemeClr val="accent1"/>
                </a:solidFill>
              </a:rPr>
              <a:t>独一无二的</a:t>
            </a:r>
            <a:r>
              <a:rPr lang="en-US" altLang="zh-CN" sz="1050" dirty="0">
                <a:solidFill>
                  <a:schemeClr val="accent1"/>
                </a:solidFill>
              </a:rPr>
              <a:t>APP后端云</a:t>
            </a:r>
            <a:r>
              <a:rPr lang="zh-CN" altLang="en-US" sz="1050" dirty="0">
                <a:solidFill>
                  <a:schemeClr val="accent1"/>
                </a:solidFill>
              </a:rPr>
              <a:t>将会这么设计</a:t>
            </a:r>
            <a:endParaRPr lang="zh-CN" altLang="en-US" sz="1050" dirty="0">
              <a:solidFill>
                <a:schemeClr val="accent1"/>
              </a:solidFill>
            </a:endParaRPr>
          </a:p>
        </p:txBody>
      </p:sp>
      <p:sp>
        <p:nvSpPr>
          <p:cNvPr id="68" name="矩形 67"/>
          <p:cNvSpPr/>
          <p:nvPr/>
        </p:nvSpPr>
        <p:spPr>
          <a:xfrm>
            <a:off x="179546" y="996601"/>
            <a:ext cx="2636806" cy="414020"/>
          </a:xfrm>
          <a:prstGeom prst="rect">
            <a:avLst/>
          </a:prstGeom>
        </p:spPr>
        <p:txBody>
          <a:bodyPr wrap="square">
            <a:spAutoFit/>
          </a:bodyPr>
          <a:lstStyle/>
          <a:p>
            <a:r>
              <a:rPr lang="zh-CN" altLang="en-US" sz="2100" b="1" dirty="0">
                <a:solidFill>
                  <a:srgbClr val="404040"/>
                </a:solidFill>
                <a:latin typeface="微软雅黑" panose="020B0503020204020204" pitchFamily="34" charset="-122"/>
                <a:ea typeface="微软雅黑" panose="020B0503020204020204" pitchFamily="34" charset="-122"/>
              </a:rPr>
              <a:t>生态圈的商业模式</a:t>
            </a:r>
            <a:endParaRPr lang="zh-CN" altLang="en-US" sz="2100" b="1" dirty="0">
              <a:solidFill>
                <a:srgbClr val="404040"/>
              </a:solidFill>
              <a:latin typeface="微软雅黑" panose="020B0503020204020204" pitchFamily="34" charset="-122"/>
              <a:ea typeface="微软雅黑" panose="020B0503020204020204" pitchFamily="34" charset="-122"/>
            </a:endParaRPr>
          </a:p>
        </p:txBody>
      </p:sp>
      <p:cxnSp>
        <p:nvCxnSpPr>
          <p:cNvPr id="69" name="直接连接符 68"/>
          <p:cNvCxnSpPr/>
          <p:nvPr/>
        </p:nvCxnSpPr>
        <p:spPr>
          <a:xfrm>
            <a:off x="221162" y="1361734"/>
            <a:ext cx="22058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6"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2274" y="4350142"/>
            <a:ext cx="685800" cy="685800"/>
          </a:xfrm>
          <a:prstGeom prst="rect">
            <a:avLst/>
          </a:prstGeom>
        </p:spPr>
      </p:pic>
      <p:sp>
        <p:nvSpPr>
          <p:cNvPr id="99" name="TextBox 98"/>
          <p:cNvSpPr txBox="1"/>
          <p:nvPr/>
        </p:nvSpPr>
        <p:spPr>
          <a:xfrm>
            <a:off x="989745" y="5024512"/>
            <a:ext cx="582930" cy="414020"/>
          </a:xfrm>
          <a:prstGeom prst="rect">
            <a:avLst/>
          </a:prstGeom>
          <a:noFill/>
        </p:spPr>
        <p:txBody>
          <a:bodyPr wrap="none" rtlCol="0">
            <a:spAutoFit/>
          </a:bodyPr>
          <a:lstStyle/>
          <a:p>
            <a:pPr algn="ctr"/>
            <a:r>
              <a:rPr lang="zh-CN" altLang="en-US" sz="1050" dirty="0"/>
              <a:t>甲方</a:t>
            </a:r>
            <a:endParaRPr lang="en-US" altLang="zh-CN" sz="1050" dirty="0"/>
          </a:p>
          <a:p>
            <a:pPr algn="ctr"/>
            <a:r>
              <a:rPr lang="zh-CN" altLang="en-US" sz="1050" dirty="0"/>
              <a:t>创始人</a:t>
            </a:r>
            <a:endParaRPr lang="zh-CN" altLang="en-US" sz="1050" dirty="0"/>
          </a:p>
        </p:txBody>
      </p:sp>
      <p:sp>
        <p:nvSpPr>
          <p:cNvPr id="103" name="Arrow: Right 102"/>
          <p:cNvSpPr/>
          <p:nvPr/>
        </p:nvSpPr>
        <p:spPr>
          <a:xfrm>
            <a:off x="1674898" y="4693042"/>
            <a:ext cx="3590361" cy="3291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dirty="0">
              <a:solidFill>
                <a:schemeClr val="tx1"/>
              </a:solidFill>
            </a:endParaRPr>
          </a:p>
          <a:p>
            <a:pPr algn="ctr"/>
            <a:endParaRPr lang="en-US" altLang="zh-CN" sz="1050" dirty="0">
              <a:solidFill>
                <a:schemeClr val="tx1"/>
              </a:solidFill>
            </a:endParaRPr>
          </a:p>
          <a:p>
            <a:pPr algn="ctr"/>
            <a:endParaRPr lang="en-US" altLang="zh-CN" sz="1050" dirty="0">
              <a:solidFill>
                <a:schemeClr val="tx1"/>
              </a:solidFill>
            </a:endParaRPr>
          </a:p>
          <a:p>
            <a:pPr algn="ctr"/>
            <a:r>
              <a:rPr lang="zh-CN" altLang="en-US" sz="1050" dirty="0">
                <a:solidFill>
                  <a:schemeClr val="tx1"/>
                </a:solidFill>
              </a:rPr>
              <a:t>需求</a:t>
            </a:r>
            <a:endParaRPr lang="en-US" altLang="zh-CN" sz="1050" dirty="0">
              <a:solidFill>
                <a:schemeClr val="tx1"/>
              </a:solidFill>
            </a:endParaRPr>
          </a:p>
          <a:p>
            <a:pPr algn="ctr"/>
            <a:r>
              <a:rPr lang="zh-CN" altLang="en-US" sz="1050" dirty="0">
                <a:solidFill>
                  <a:schemeClr val="tx1"/>
                </a:solidFill>
              </a:rPr>
              <a:t>金钱</a:t>
            </a:r>
            <a:endParaRPr lang="zh-CN" altLang="en-US" sz="1050" dirty="0">
              <a:solidFill>
                <a:schemeClr val="tx1"/>
              </a:solidFill>
            </a:endParaRPr>
          </a:p>
        </p:txBody>
      </p:sp>
      <p:pic>
        <p:nvPicPr>
          <p:cNvPr id="109" name="Graphic 14" descr="Box"/>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914" y="2341927"/>
            <a:ext cx="685800" cy="685800"/>
          </a:xfrm>
          <a:prstGeom prst="rect">
            <a:avLst/>
          </a:prstGeom>
        </p:spPr>
      </p:pic>
      <p:sp>
        <p:nvSpPr>
          <p:cNvPr id="111" name="TextBox 110"/>
          <p:cNvSpPr txBox="1"/>
          <p:nvPr/>
        </p:nvSpPr>
        <p:spPr>
          <a:xfrm>
            <a:off x="934998" y="2018605"/>
            <a:ext cx="849630" cy="252730"/>
          </a:xfrm>
          <a:prstGeom prst="rect">
            <a:avLst/>
          </a:prstGeom>
          <a:noFill/>
        </p:spPr>
        <p:txBody>
          <a:bodyPr wrap="none" rtlCol="0">
            <a:spAutoFit/>
          </a:bodyPr>
          <a:lstStyle/>
          <a:p>
            <a:pPr algn="ctr"/>
            <a:r>
              <a:rPr lang="zh-CN" altLang="en-US" sz="1050" dirty="0"/>
              <a:t>互联网产品</a:t>
            </a:r>
            <a:endParaRPr lang="zh-CN" altLang="en-US" sz="1050" dirty="0"/>
          </a:p>
        </p:txBody>
      </p:sp>
      <p:sp>
        <p:nvSpPr>
          <p:cNvPr id="113" name="Arrow: Down 112"/>
          <p:cNvSpPr/>
          <p:nvPr/>
        </p:nvSpPr>
        <p:spPr>
          <a:xfrm>
            <a:off x="1221679" y="3092951"/>
            <a:ext cx="276270" cy="12746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132"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3894" y="4427866"/>
            <a:ext cx="685800" cy="685800"/>
          </a:xfrm>
          <a:prstGeom prst="rect">
            <a:avLst/>
          </a:prstGeom>
        </p:spPr>
      </p:pic>
      <p:sp>
        <p:nvSpPr>
          <p:cNvPr id="133" name="TextBox 132"/>
          <p:cNvSpPr txBox="1"/>
          <p:nvPr/>
        </p:nvSpPr>
        <p:spPr>
          <a:xfrm>
            <a:off x="5294690" y="5102236"/>
            <a:ext cx="716280" cy="252730"/>
          </a:xfrm>
          <a:prstGeom prst="rect">
            <a:avLst/>
          </a:prstGeom>
          <a:noFill/>
        </p:spPr>
        <p:txBody>
          <a:bodyPr wrap="none" rtlCol="0">
            <a:spAutoFit/>
          </a:bodyPr>
          <a:lstStyle/>
          <a:p>
            <a:pPr algn="ctr"/>
            <a:r>
              <a:rPr lang="zh-CN" altLang="en-US" sz="1050" dirty="0"/>
              <a:t>产品经理</a:t>
            </a:r>
            <a:endParaRPr lang="zh-CN" altLang="en-US" sz="1050" dirty="0"/>
          </a:p>
        </p:txBody>
      </p:sp>
      <p:pic>
        <p:nvPicPr>
          <p:cNvPr id="134"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6036" y="4427866"/>
            <a:ext cx="685800" cy="685800"/>
          </a:xfrm>
          <a:prstGeom prst="rect">
            <a:avLst/>
          </a:prstGeom>
        </p:spPr>
      </p:pic>
      <p:sp>
        <p:nvSpPr>
          <p:cNvPr id="135" name="TextBox 134"/>
          <p:cNvSpPr txBox="1"/>
          <p:nvPr/>
        </p:nvSpPr>
        <p:spPr>
          <a:xfrm>
            <a:off x="7506832" y="5102236"/>
            <a:ext cx="716280" cy="252730"/>
          </a:xfrm>
          <a:prstGeom prst="rect">
            <a:avLst/>
          </a:prstGeom>
          <a:noFill/>
        </p:spPr>
        <p:txBody>
          <a:bodyPr wrap="none" rtlCol="0">
            <a:spAutoFit/>
          </a:bodyPr>
          <a:lstStyle/>
          <a:p>
            <a:pPr algn="ctr"/>
            <a:r>
              <a:rPr lang="zh-CN" altLang="en-US" sz="1050" dirty="0"/>
              <a:t>开发人员</a:t>
            </a:r>
            <a:endParaRPr lang="zh-CN" altLang="en-US" sz="1050" dirty="0"/>
          </a:p>
        </p:txBody>
      </p:sp>
      <p:pic>
        <p:nvPicPr>
          <p:cNvPr id="136"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33458" y="2453727"/>
            <a:ext cx="685800" cy="685800"/>
          </a:xfrm>
          <a:prstGeom prst="rect">
            <a:avLst/>
          </a:prstGeom>
        </p:spPr>
      </p:pic>
      <p:sp>
        <p:nvSpPr>
          <p:cNvPr id="137" name="TextBox 136"/>
          <p:cNvSpPr txBox="1"/>
          <p:nvPr/>
        </p:nvSpPr>
        <p:spPr>
          <a:xfrm>
            <a:off x="7570929" y="3128097"/>
            <a:ext cx="582930" cy="252730"/>
          </a:xfrm>
          <a:prstGeom prst="rect">
            <a:avLst/>
          </a:prstGeom>
          <a:noFill/>
        </p:spPr>
        <p:txBody>
          <a:bodyPr wrap="none" rtlCol="0">
            <a:spAutoFit/>
          </a:bodyPr>
          <a:lstStyle/>
          <a:p>
            <a:pPr algn="ctr"/>
            <a:r>
              <a:rPr lang="zh-CN" altLang="en-US" sz="1050" dirty="0"/>
              <a:t>测试员</a:t>
            </a:r>
            <a:endParaRPr lang="zh-CN" altLang="en-US" sz="1050" dirty="0"/>
          </a:p>
        </p:txBody>
      </p:sp>
      <p:pic>
        <p:nvPicPr>
          <p:cNvPr id="138" name="Graphic 2" descr="User"/>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3894" y="2418581"/>
            <a:ext cx="685800" cy="685800"/>
          </a:xfrm>
          <a:prstGeom prst="rect">
            <a:avLst/>
          </a:prstGeom>
        </p:spPr>
      </p:pic>
      <p:sp>
        <p:nvSpPr>
          <p:cNvPr id="139" name="TextBox 138"/>
          <p:cNvSpPr txBox="1"/>
          <p:nvPr/>
        </p:nvSpPr>
        <p:spPr>
          <a:xfrm>
            <a:off x="5294691" y="3092950"/>
            <a:ext cx="716280" cy="252730"/>
          </a:xfrm>
          <a:prstGeom prst="rect">
            <a:avLst/>
          </a:prstGeom>
          <a:noFill/>
        </p:spPr>
        <p:txBody>
          <a:bodyPr wrap="none" rtlCol="0">
            <a:spAutoFit/>
          </a:bodyPr>
          <a:lstStyle/>
          <a:p>
            <a:pPr algn="ctr"/>
            <a:r>
              <a:rPr lang="zh-CN" altLang="en-US" sz="1050" dirty="0"/>
              <a:t>运维上线</a:t>
            </a:r>
            <a:endParaRPr lang="zh-CN" altLang="en-US" sz="1050" dirty="0"/>
          </a:p>
        </p:txBody>
      </p:sp>
      <p:pic>
        <p:nvPicPr>
          <p:cNvPr id="140" name="Graphic 19" descr="Download from clou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892" y="3304119"/>
            <a:ext cx="1099566" cy="1099566"/>
          </a:xfrm>
          <a:prstGeom prst="rect">
            <a:avLst/>
          </a:prstGeom>
        </p:spPr>
      </p:pic>
      <p:sp>
        <p:nvSpPr>
          <p:cNvPr id="141" name="TextBox 140"/>
          <p:cNvSpPr txBox="1"/>
          <p:nvPr/>
        </p:nvSpPr>
        <p:spPr>
          <a:xfrm>
            <a:off x="6154892" y="4290374"/>
            <a:ext cx="1078799" cy="252730"/>
          </a:xfrm>
          <a:prstGeom prst="rect">
            <a:avLst/>
          </a:prstGeom>
          <a:noFill/>
        </p:spPr>
        <p:txBody>
          <a:bodyPr wrap="square" rtlCol="0">
            <a:spAutoFit/>
          </a:bodyPr>
          <a:lstStyle/>
          <a:p>
            <a:pPr algn="ctr"/>
            <a:r>
              <a:rPr lang="en-US" altLang="zh-CN" sz="1050" b="1" dirty="0">
                <a:solidFill>
                  <a:schemeClr val="accent3"/>
                </a:solidFill>
              </a:rPr>
              <a:t>AppLink</a:t>
            </a:r>
            <a:endParaRPr lang="zh-CN" altLang="en-US" sz="1050" b="1" dirty="0">
              <a:solidFill>
                <a:schemeClr val="accent3"/>
              </a:solidFill>
            </a:endParaRPr>
          </a:p>
        </p:txBody>
      </p:sp>
      <p:sp>
        <p:nvSpPr>
          <p:cNvPr id="9" name="Arrow: Right 8"/>
          <p:cNvSpPr/>
          <p:nvPr/>
        </p:nvSpPr>
        <p:spPr>
          <a:xfrm>
            <a:off x="6272784" y="4729618"/>
            <a:ext cx="1176690" cy="25603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tLang="zh-CN" sz="1050" dirty="0"/>
          </a:p>
          <a:p>
            <a:pPr algn="ctr"/>
            <a:endParaRPr lang="en-US" altLang="zh-CN" sz="1050" dirty="0">
              <a:solidFill>
                <a:schemeClr val="tx1"/>
              </a:solidFill>
            </a:endParaRPr>
          </a:p>
          <a:p>
            <a:pPr algn="ctr"/>
            <a:r>
              <a:rPr lang="zh-CN" altLang="en-US" sz="1050" dirty="0">
                <a:ln w="0"/>
                <a:solidFill>
                  <a:schemeClr val="tx1"/>
                </a:solidFill>
                <a:effectLst>
                  <a:outerShdw blurRad="38100" dist="25400" dir="5400000" algn="ctr" rotWithShape="0">
                    <a:srgbClr val="6E747A">
                      <a:alpha val="43000"/>
                    </a:srgbClr>
                  </a:outerShdw>
                </a:effectLst>
              </a:rPr>
              <a:t>设计</a:t>
            </a:r>
            <a:endParaRPr lang="zh-CN" altLang="en-US" sz="1050" dirty="0">
              <a:ln w="0"/>
              <a:solidFill>
                <a:schemeClr val="tx1"/>
              </a:solidFill>
              <a:effectLst>
                <a:outerShdw blurRad="38100" dist="25400" dir="5400000" algn="ctr" rotWithShape="0">
                  <a:srgbClr val="6E747A">
                    <a:alpha val="43000"/>
                  </a:srgbClr>
                </a:outerShdw>
              </a:effectLst>
            </a:endParaRPr>
          </a:p>
        </p:txBody>
      </p:sp>
      <p:sp>
        <p:nvSpPr>
          <p:cNvPr id="10" name="Arrow: Up 9"/>
          <p:cNvSpPr/>
          <p:nvPr/>
        </p:nvSpPr>
        <p:spPr>
          <a:xfrm>
            <a:off x="7781069" y="3527298"/>
            <a:ext cx="190578" cy="8763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050"/>
          </a:p>
        </p:txBody>
      </p:sp>
      <p:sp>
        <p:nvSpPr>
          <p:cNvPr id="11" name="TextBox 10"/>
          <p:cNvSpPr txBox="1"/>
          <p:nvPr/>
        </p:nvSpPr>
        <p:spPr>
          <a:xfrm>
            <a:off x="7974704" y="3881144"/>
            <a:ext cx="716280" cy="252730"/>
          </a:xfrm>
          <a:prstGeom prst="rect">
            <a:avLst/>
          </a:prstGeom>
          <a:noFill/>
        </p:spPr>
        <p:txBody>
          <a:bodyPr wrap="none" rtlCol="0">
            <a:spAutoFit/>
          </a:bodyPr>
          <a:lstStyle/>
          <a:p>
            <a:r>
              <a:rPr lang="zh-CN" altLang="en-US" sz="1050" dirty="0"/>
              <a:t>开发技术</a:t>
            </a:r>
            <a:endParaRPr lang="zh-CN" altLang="en-US" sz="1050" dirty="0"/>
          </a:p>
        </p:txBody>
      </p:sp>
      <p:sp>
        <p:nvSpPr>
          <p:cNvPr id="12" name="Arrow: Left 11"/>
          <p:cNvSpPr/>
          <p:nvPr/>
        </p:nvSpPr>
        <p:spPr>
          <a:xfrm>
            <a:off x="6068329" y="2796627"/>
            <a:ext cx="1381145" cy="218607"/>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050" dirty="0"/>
          </a:p>
        </p:txBody>
      </p:sp>
      <p:sp>
        <p:nvSpPr>
          <p:cNvPr id="13" name="TextBox 12"/>
          <p:cNvSpPr txBox="1"/>
          <p:nvPr/>
        </p:nvSpPr>
        <p:spPr>
          <a:xfrm>
            <a:off x="6437691" y="2558132"/>
            <a:ext cx="716280" cy="252730"/>
          </a:xfrm>
          <a:prstGeom prst="rect">
            <a:avLst/>
          </a:prstGeom>
          <a:noFill/>
        </p:spPr>
        <p:txBody>
          <a:bodyPr wrap="none" rtlCol="0">
            <a:spAutoFit/>
          </a:bodyPr>
          <a:lstStyle/>
          <a:p>
            <a:r>
              <a:rPr lang="zh-CN" altLang="en-US" sz="1050" dirty="0"/>
              <a:t>测试经验</a:t>
            </a:r>
            <a:endParaRPr lang="zh-CN" altLang="en-US" sz="1050" dirty="0"/>
          </a:p>
        </p:txBody>
      </p:sp>
      <p:sp>
        <p:nvSpPr>
          <p:cNvPr id="14" name="Arrow: Left 13"/>
          <p:cNvSpPr/>
          <p:nvPr/>
        </p:nvSpPr>
        <p:spPr>
          <a:xfrm>
            <a:off x="1683667" y="2634604"/>
            <a:ext cx="3375458" cy="2537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pic>
        <p:nvPicPr>
          <p:cNvPr id="143" name="Graphic 19" descr="Download from clou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8738" y="3246371"/>
            <a:ext cx="1099566" cy="1099566"/>
          </a:xfrm>
          <a:prstGeom prst="rect">
            <a:avLst/>
          </a:prstGeom>
        </p:spPr>
      </p:pic>
      <p:sp>
        <p:nvSpPr>
          <p:cNvPr id="15" name="Arrow: Up 14"/>
          <p:cNvSpPr/>
          <p:nvPr/>
        </p:nvSpPr>
        <p:spPr>
          <a:xfrm>
            <a:off x="3015933" y="2887828"/>
            <a:ext cx="265176" cy="398189"/>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dirty="0"/>
          </a:p>
        </p:txBody>
      </p:sp>
      <p:sp>
        <p:nvSpPr>
          <p:cNvPr id="16" name="Arrow: Down 15"/>
          <p:cNvSpPr/>
          <p:nvPr/>
        </p:nvSpPr>
        <p:spPr>
          <a:xfrm>
            <a:off x="3015933" y="4276891"/>
            <a:ext cx="259498" cy="40266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1050"/>
          </a:p>
        </p:txBody>
      </p:sp>
      <p:sp>
        <p:nvSpPr>
          <p:cNvPr id="17" name="TextBox 16"/>
          <p:cNvSpPr txBox="1"/>
          <p:nvPr/>
        </p:nvSpPr>
        <p:spPr>
          <a:xfrm>
            <a:off x="3365092" y="2969372"/>
            <a:ext cx="449580" cy="252730"/>
          </a:xfrm>
          <a:prstGeom prst="rect">
            <a:avLst/>
          </a:prstGeom>
          <a:noFill/>
        </p:spPr>
        <p:txBody>
          <a:bodyPr wrap="none" rtlCol="0">
            <a:spAutoFit/>
          </a:bodyPr>
          <a:lstStyle/>
          <a:p>
            <a:r>
              <a:rPr lang="zh-CN" altLang="en-US" sz="1050" dirty="0"/>
              <a:t>天使</a:t>
            </a:r>
            <a:endParaRPr lang="zh-CN" altLang="en-US" sz="1050" dirty="0"/>
          </a:p>
        </p:txBody>
      </p:sp>
      <p:sp>
        <p:nvSpPr>
          <p:cNvPr id="145" name="TextBox 144"/>
          <p:cNvSpPr txBox="1"/>
          <p:nvPr/>
        </p:nvSpPr>
        <p:spPr>
          <a:xfrm>
            <a:off x="3306746" y="4284353"/>
            <a:ext cx="449580" cy="252730"/>
          </a:xfrm>
          <a:prstGeom prst="rect">
            <a:avLst/>
          </a:prstGeom>
          <a:noFill/>
        </p:spPr>
        <p:txBody>
          <a:bodyPr wrap="none" rtlCol="0">
            <a:spAutoFit/>
          </a:bodyPr>
          <a:lstStyle/>
          <a:p>
            <a:r>
              <a:rPr lang="zh-CN" altLang="en-US" sz="1050" dirty="0"/>
              <a:t>孵化</a:t>
            </a:r>
            <a:endParaRPr lang="zh-CN" altLang="en-US" sz="1050"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5" grpId="0" bldLvl="0" animBg="1"/>
      <p:bldP spid="16" grpId="0" bldLvl="0" animBg="1"/>
      <p:bldP spid="17" grpId="0"/>
      <p:bldP spid="1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a:t>项目现况</a:t>
            </a:r>
            <a:endParaRPr lang="zh-CN" altLang="en-US"/>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时间表</a:t>
            </a:r>
            <a:endParaRPr lang="zh-CN" altLang="en-US"/>
          </a:p>
          <a:p>
            <a:pPr eaLnBrk="1" hangingPunct="1"/>
            <a:r>
              <a:rPr lang="zh-CN" altLang="en-US"/>
              <a:t>团队配置</a:t>
            </a:r>
            <a:endParaRPr lang="zh-CN" altLang="en-US"/>
          </a:p>
          <a:p>
            <a:pPr eaLnBrk="1" hangingPunct="1"/>
            <a:r>
              <a:rPr lang="zh-CN" altLang="en-US"/>
              <a:t>投资需要</a:t>
            </a:r>
            <a:endParaRPr lang="zh-CN" altLang="en-US"/>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2">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时间表</a:t>
            </a:r>
            <a:endParaRPr lang="zh-CN" altLang="en-GB"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24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rPr>
              <a:t>2016年12月AppLink项目正式启动。</a:t>
            </a:r>
            <a:endPar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2017年1月中旬，AppLink项目1.0版本正式完成，约三万行代码。</a:t>
            </a:r>
            <a:endPar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2017年3月中旬，AppLink项目完成其他部分，正式推向市场。</a:t>
            </a:r>
            <a:endPar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2017年6月，基于AppLink的核心技术的研发技术，完成爱创业平台。</a:t>
            </a:r>
            <a:endPar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180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2017年8月为止，AppLink项目已经先后完成创桥教育科技的“成功父母必听”，“大脑检测系统”，“空中幼儿园”三个项目、“BB操手”金融指标分析APP、“宠物流浪日记”等项目。</a:t>
            </a:r>
            <a:endParaRPr lang="zh-CN" altLang="en-US" sz="18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2017年9月，创桥教育科技已完成600万元人民币的天使阶段融资，并与AppLink平台签署战略合作伙伴关系协议。</a:t>
            </a:r>
            <a:endParaRPr lang="zh-CN" altLang="en-US" sz="24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endParaRPr lang="zh-CN" altLang="en-US" sz="24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24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20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20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20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2000"/>
                                        <p:tgtEl>
                                          <p:spTgt spid="10">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90310" y="2590165"/>
            <a:ext cx="2275205" cy="294830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联合创始人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张少龙</a:t>
            </a:r>
            <a:endPar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sym typeface="+mn-ea"/>
              </a:rPr>
              <a:t>市场及投资顾问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澳洲麦考瑞大学本科、硕士海归</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华为巴基斯坦项目的安全事务官</a:t>
            </a:r>
            <a:endPar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澳洲智维投资集团开展商业中心的投资事务</a:t>
            </a:r>
            <a:endParaRPr 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人员配置</a:t>
            </a:r>
            <a:endParaRPr lang="zh-CN" altLang="en-US" dirty="0">
              <a:latin typeface="微软雅黑" panose="020B0503020204020204" pitchFamily="34" charset="-122"/>
              <a:ea typeface="微软雅黑" panose="020B0503020204020204" pitchFamily="34" charset="-122"/>
            </a:endParaRPr>
          </a:p>
        </p:txBody>
      </p:sp>
      <p:sp>
        <p:nvSpPr>
          <p:cNvPr id="4" name="Rounded Rectangle 3">
            <a:hlinkClick r:id="rId2" action="ppaction://hlinksldjump" highlightClick="1"/>
            <a:hlinkHover r:id="" action="ppaction://noaction" highlightClick="1"/>
          </p:cNvPr>
          <p:cNvSpPr/>
          <p:nvPr/>
        </p:nvSpPr>
        <p:spPr bwMode="auto">
          <a:xfrm>
            <a:off x="579755" y="2209800"/>
            <a:ext cx="2274570" cy="332930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蔡笋</a:t>
            </a:r>
            <a:endPar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深圳大学软件工程硕士</a:t>
            </a:r>
            <a:endPar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PMP</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全栈工程师</a:t>
            </a:r>
            <a:endPar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Dev-Ops</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ipiao.com</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首席开发</a:t>
            </a:r>
            <a:endPar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金蝶</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k3Cloud</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供应链系统架构师</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Morningstar</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的</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AWS</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部门</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Dev-Ops</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和架构师</a:t>
            </a:r>
            <a:endPar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十年移动互联网外包经营</a:t>
            </a:r>
            <a:endPar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364865" y="2590165"/>
            <a:ext cx="2276475" cy="2949575"/>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联合创始人</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胡春生</a:t>
            </a:r>
            <a:endPar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市场战略顾问</a:t>
            </a:r>
            <a:endPar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深运工贸企业有限公司市场部及人事部经理</a:t>
            </a:r>
            <a:endParaRPr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协助深运集团进军餐饮业的市场</a:t>
            </a:r>
            <a:endParaRPr 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690880" y="5342255"/>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28060" y="5280978"/>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557328" y="5282248"/>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endParaRPr lang="en-US" sz="900" dirty="0">
              <a:solidFill>
                <a:srgbClr val="515151"/>
              </a:solidFill>
              <a:latin typeface="微软雅黑" panose="020B0503020204020204" pitchFamily="34" charset="-122"/>
              <a:ea typeface="微软雅黑" panose="020B0503020204020204" pitchFamily="34" charset="-122"/>
              <a:cs typeface="+mn-cs"/>
            </a:endParaRP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2">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种子期的需求</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换取</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万人民币</a:t>
            </a:r>
            <a:endParaRPr lang="zh-CN" altLang="en-US"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人平台研发</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团队</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人市场开发团队</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人项目外包团队</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租赁办公场所及用品等</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租赁服务器等</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申请各种证明、创新等费用</a:t>
            </a:r>
            <a:endPar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587184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endParaRPr lang="en-US" altLang="zh-CN">
              <a:ea typeface="宋体" panose="02010600030101010101" pitchFamily="2" charset="-122"/>
            </a:endParaRPr>
          </a:p>
        </p:txBody>
      </p:sp>
      <p:sp>
        <p:nvSpPr>
          <p:cNvPr id="12" name="矩形 11"/>
          <p:cNvSpPr/>
          <p:nvPr/>
        </p:nvSpPr>
        <p:spPr>
          <a:xfrm>
            <a:off x="695325" y="2278380"/>
            <a:ext cx="869950" cy="391795"/>
          </a:xfrm>
          <a:prstGeom prst="rect">
            <a:avLst/>
          </a:prstGeom>
        </p:spPr>
        <p:txBody>
          <a:bodyPr wrap="square" lIns="0" tIns="0" rIns="0" bIns="0">
            <a:spAutoFit/>
          </a:bodyPr>
          <a:p>
            <a:pPr algn="l"/>
            <a:r>
              <a:rPr lang="zh-CN" sz="2400" b="1" dirty="0">
                <a:solidFill>
                  <a:schemeClr val="bg1"/>
                </a:solidFill>
                <a:latin typeface="Cambria" panose="02040503050406030204" pitchFamily="18" charset="0"/>
                <a:ea typeface="微软雅黑" panose="020B0503020204020204" pitchFamily="34" charset="-122"/>
              </a:rPr>
              <a:t>蔡笋</a:t>
            </a:r>
            <a:endParaRPr lang="zh-CN" altLang="en-US" sz="2400" b="1" dirty="0">
              <a:solidFill>
                <a:schemeClr val="bg1"/>
              </a:solidFill>
              <a:latin typeface="Cambria" panose="02040503050406030204" pitchFamily="18" charset="0"/>
              <a:ea typeface="微软雅黑" panose="020B0503020204020204" pitchFamily="34" charset="-122"/>
            </a:endParaRPr>
          </a:p>
        </p:txBody>
      </p:sp>
      <p:sp>
        <p:nvSpPr>
          <p:cNvPr id="13" name="矩形 12"/>
          <p:cNvSpPr/>
          <p:nvPr/>
        </p:nvSpPr>
        <p:spPr>
          <a:xfrm>
            <a:off x="1308735" y="3037840"/>
            <a:ext cx="3719830" cy="1920240"/>
          </a:xfrm>
          <a:prstGeom prst="rect">
            <a:avLst/>
          </a:prstGeom>
        </p:spPr>
        <p:txBody>
          <a:bodyPr wrap="square" lIns="0" tIns="0" rIns="0" bIns="0">
            <a:spAutoFit/>
          </a:bodyPr>
          <a:p>
            <a:pPr algn="l"/>
            <a:r>
              <a:rPr lang="zh-CN" altLang="en-US" dirty="0">
                <a:solidFill>
                  <a:schemeClr val="bg1"/>
                </a:solidFill>
                <a:latin typeface="方正兰亭刊黑_GBK" panose="02000000000000000000" pitchFamily="2" charset="-122"/>
                <a:ea typeface="方正兰亭刊黑_GBK" panose="02000000000000000000" pitchFamily="2" charset="-122"/>
              </a:rPr>
              <a:t>联系电话：</a:t>
            </a:r>
            <a:r>
              <a:rPr lang="en-US" dirty="0">
                <a:solidFill>
                  <a:schemeClr val="bg1"/>
                </a:solidFill>
                <a:latin typeface="方正兰亭刊黑_GBK" panose="02000000000000000000" pitchFamily="2" charset="-122"/>
                <a:ea typeface="方正兰亭刊黑_GBK" panose="02000000000000000000" pitchFamily="2" charset="-122"/>
              </a:rPr>
              <a:t>13751082562</a:t>
            </a:r>
            <a:endParaRPr lang="en-US" dirty="0">
              <a:solidFill>
                <a:schemeClr val="bg1"/>
              </a:solidFill>
              <a:latin typeface="方正兰亭刊黑_GBK" panose="02000000000000000000" pitchFamily="2" charset="-122"/>
              <a:ea typeface="方正兰亭刊黑_GBK" panose="02000000000000000000" pitchFamily="2" charset="-122"/>
            </a:endParaRP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bg1"/>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359304951</a:t>
            </a:r>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邮箱：</a:t>
            </a:r>
            <a:r>
              <a:rPr lang="en-US" dirty="0">
                <a:solidFill>
                  <a:schemeClr val="bg1"/>
                </a:solidFill>
                <a:latin typeface="方正兰亭刊黑_GBK" panose="02000000000000000000" pitchFamily="2" charset="-122"/>
                <a:ea typeface="方正兰亭刊黑_GBK" panose="02000000000000000000" pitchFamily="2" charset="-122"/>
                <a:sym typeface="+mn-ea"/>
              </a:rPr>
              <a:t>alucard263096@126.com</a:t>
            </a:r>
            <a:endParaRPr lang="en-US" altLang="en-US" dirty="0">
              <a:solidFill>
                <a:schemeClr val="bg1"/>
              </a:solidFill>
              <a:latin typeface="方正兰亭刊黑_GBK" panose="02000000000000000000" pitchFamily="2" charset="-122"/>
              <a:ea typeface="方正兰亭刊黑_GBK" panose="02000000000000000000" pitchFamily="2" charset="-122"/>
              <a:sym typeface="+mn-ea"/>
            </a:endParaRPr>
          </a:p>
        </p:txBody>
      </p:sp>
      <p:grpSp>
        <p:nvGrpSpPr>
          <p:cNvPr id="14" name="组合 13"/>
          <p:cNvGrpSpPr/>
          <p:nvPr/>
        </p:nvGrpSpPr>
        <p:grpSpPr>
          <a:xfrm>
            <a:off x="705888" y="291694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p>
              <a:endParaRPr lang="zh-CN" altLang="en-US">
                <a:solidFill>
                  <a:schemeClr val="bg1"/>
                </a:solidFill>
              </a:endParaRPr>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p>
              <a:endParaRPr lang="zh-CN" altLang="en-US">
                <a:solidFill>
                  <a:schemeClr val="bg1"/>
                </a:solidFill>
              </a:endParaRPr>
            </a:p>
          </p:txBody>
        </p:sp>
      </p:grpSp>
      <p:sp>
        <p:nvSpPr>
          <p:cNvPr id="100" name="Freeform 18"/>
          <p:cNvSpPr>
            <a:spLocks noEditPoints="1"/>
          </p:cNvSpPr>
          <p:nvPr/>
        </p:nvSpPr>
        <p:spPr bwMode="auto">
          <a:xfrm>
            <a:off x="705968" y="378525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p>
            <a:endParaRPr lang="zh-CN" altLang="en-US">
              <a:solidFill>
                <a:schemeClr val="bg1"/>
              </a:solidFill>
            </a:endParaRPr>
          </a:p>
        </p:txBody>
      </p:sp>
      <p:sp>
        <p:nvSpPr>
          <p:cNvPr id="19" name="Freeform 10"/>
          <p:cNvSpPr>
            <a:spLocks noChangeAspect="1" noEditPoints="1"/>
          </p:cNvSpPr>
          <p:nvPr/>
        </p:nvSpPr>
        <p:spPr bwMode="auto">
          <a:xfrm>
            <a:off x="695418" y="461383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p>
            <a:endParaRPr lang="zh-CN" altLang="en-US">
              <a:solidFill>
                <a:schemeClr val="bg1"/>
              </a:solidFill>
            </a:endParaRPr>
          </a:p>
        </p:txBody>
      </p:sp>
      <p:pic>
        <p:nvPicPr>
          <p:cNvPr id="2" name="44B7C0F4-79DB-4F8B-9303-0E098D69D8BE-1" descr="qt_temp"/>
          <p:cNvPicPr>
            <a:picLocks noChangeAspect="1"/>
          </p:cNvPicPr>
          <p:nvPr/>
        </p:nvPicPr>
        <p:blipFill>
          <a:blip r:embed="rId1"/>
          <a:stretch>
            <a:fillRect/>
          </a:stretch>
        </p:blipFill>
        <p:spPr>
          <a:xfrm>
            <a:off x="4197350" y="694690"/>
            <a:ext cx="1483995" cy="1483995"/>
          </a:xfrm>
          <a:prstGeom prst="rect">
            <a:avLst/>
          </a:prstGeom>
        </p:spPr>
      </p:pic>
      <p:sp>
        <p:nvSpPr>
          <p:cNvPr id="6" name="文本框 5"/>
          <p:cNvSpPr txBox="1"/>
          <p:nvPr/>
        </p:nvSpPr>
        <p:spPr>
          <a:xfrm>
            <a:off x="4467860" y="2218690"/>
            <a:ext cx="942340" cy="365760"/>
          </a:xfrm>
          <a:prstGeom prst="rect">
            <a:avLst/>
          </a:prstGeom>
          <a:noFill/>
        </p:spPr>
        <p:txBody>
          <a:bodyPr wrap="square" rtlCol="0">
            <a:spAutoFit/>
          </a:bodyPr>
          <a:p>
            <a:r>
              <a:rPr lang="zh-CN" altLang="en-US">
                <a:solidFill>
                  <a:schemeClr val="bg1"/>
                </a:solidFill>
              </a:rPr>
              <a:t>联系我</a:t>
            </a:r>
            <a:endParaRPr lang="zh-CN" altLang="en-US">
              <a:solidFill>
                <a:schemeClr val="bg1"/>
              </a:solidFill>
            </a:endParaRPr>
          </a:p>
        </p:txBody>
      </p:sp>
      <p:pic>
        <p:nvPicPr>
          <p:cNvPr id="8" name="44B7C0F4-79DB-4F8B-9303-0E098D69D8BE-2" descr="qt_temp"/>
          <p:cNvPicPr>
            <a:picLocks noChangeAspect="1"/>
          </p:cNvPicPr>
          <p:nvPr/>
        </p:nvPicPr>
        <p:blipFill>
          <a:blip r:embed="rId2"/>
          <a:stretch>
            <a:fillRect/>
          </a:stretch>
        </p:blipFill>
        <p:spPr>
          <a:xfrm>
            <a:off x="6350635" y="2670175"/>
            <a:ext cx="1851660" cy="1851660"/>
          </a:xfrm>
          <a:prstGeom prst="rect">
            <a:avLst/>
          </a:prstGeom>
        </p:spPr>
      </p:pic>
      <p:sp>
        <p:nvSpPr>
          <p:cNvPr id="9" name="文本框 8"/>
          <p:cNvSpPr txBox="1"/>
          <p:nvPr/>
        </p:nvSpPr>
        <p:spPr>
          <a:xfrm>
            <a:off x="6544945" y="4613910"/>
            <a:ext cx="1463040" cy="304800"/>
          </a:xfrm>
          <a:prstGeom prst="rect">
            <a:avLst/>
          </a:prstGeom>
          <a:noFill/>
        </p:spPr>
        <p:txBody>
          <a:bodyPr wrap="none" rtlCol="0">
            <a:spAutoFit/>
          </a:bodyPr>
          <a:p>
            <a:r>
              <a:rPr lang="zh-CN" altLang="en-US" sz="1400">
                <a:solidFill>
                  <a:schemeClr val="bg1"/>
                </a:solidFill>
                <a:hlinkClick r:id="rId3"/>
              </a:rPr>
              <a:t>访问</a:t>
            </a:r>
            <a:r>
              <a:rPr lang="en-US" altLang="zh-CN" sz="1400">
                <a:solidFill>
                  <a:schemeClr val="bg1"/>
                </a:solidFill>
                <a:hlinkClick r:id="rId3"/>
              </a:rPr>
              <a:t>APP</a:t>
            </a:r>
            <a:r>
              <a:rPr lang="zh-CN" altLang="en-US" sz="1400">
                <a:solidFill>
                  <a:schemeClr val="bg1"/>
                </a:solidFill>
                <a:hlinkClick r:id="rId3"/>
              </a:rPr>
              <a:t>后端云</a:t>
            </a:r>
            <a:endParaRPr lang="zh-CN" altLang="en-US" sz="1400">
              <a:solidFill>
                <a:schemeClr val="bg1"/>
              </a:solidFill>
              <a:hlinkClick r:id="rId3"/>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34" name="Rounded Rectangle 33">
            <a:hlinkClick r:id="rId1"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ounded Rectangle 28">
            <a:hlinkClick r:id="rId2"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餐厅老板</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甲方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1"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=PaaS</a:t>
            </a: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（平台及服务）</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Rounded Rectangle 53">
            <a:hlinkClick r:id="rId1"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工作团队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Rounded Rectangle 60">
            <a:hlinkClick r:id="rId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厨房</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数据服务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rPr>
              <a:t>场地</a:t>
            </a:r>
            <a:endParaRPr lang="en-US" altLang="zh-CN" sz="1350" b="1" dirty="0">
              <a:solidFill>
                <a:srgbClr val="F68933"/>
              </a:solidFill>
              <a:latin typeface="微软雅黑" panose="020B0503020204020204" pitchFamily="34" charset="-122"/>
              <a:ea typeface="微软雅黑" panose="020B0503020204020204" pitchFamily="34" charset="-122"/>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rPr>
              <a:t>=</a:t>
            </a:r>
            <a:r>
              <a:rPr lang="en-US" altLang="zh-CN" sz="1350" b="1" dirty="0" err="1">
                <a:solidFill>
                  <a:srgbClr val="F68933"/>
                </a:solidFill>
                <a:latin typeface="微软雅黑" panose="020B0503020204020204" pitchFamily="34" charset="-122"/>
                <a:ea typeface="微软雅黑" panose="020B0503020204020204" pitchFamily="34" charset="-122"/>
              </a:rPr>
              <a:t>IssS</a:t>
            </a:r>
            <a:r>
              <a:rPr lang="zh-CN" altLang="en-US" sz="1350" b="1" dirty="0">
                <a:solidFill>
                  <a:srgbClr val="F68933"/>
                </a:solidFill>
                <a:latin typeface="微软雅黑" panose="020B0503020204020204" pitchFamily="34" charset="-122"/>
                <a:ea typeface="微软雅黑" panose="020B0503020204020204" pitchFamily="34" charset="-122"/>
              </a:rPr>
              <a:t>（设施及服务）</a:t>
            </a:r>
            <a:endParaRPr lang="en-US" altLang="zh-CN" sz="1350" b="1" dirty="0">
              <a:solidFill>
                <a:srgbClr val="F68933"/>
              </a:solidFill>
              <a:latin typeface="微软雅黑" panose="020B0503020204020204" pitchFamily="34" charset="-122"/>
              <a:ea typeface="微软雅黑" panose="020B0503020204020204" pitchFamily="34" charset="-122"/>
            </a:endParaRPr>
          </a:p>
        </p:txBody>
      </p:sp>
      <p:sp>
        <p:nvSpPr>
          <p:cNvPr id="48" name="Rounded Rectangle 47">
            <a:hlinkClick r:id="rId1"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餐厅前场</a:t>
            </a:r>
            <a:endPar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=SaaS</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（软件及服务）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或网站</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决定餐厅菜色，服务，风格</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决定应用功能，业务，类型</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房地产商、商场</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机房中心或阿里云</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租赁场地</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操作系统、虚拟服务器</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22394" y="4713615"/>
            <a:ext cx="2316480" cy="52197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选择菜品，服务的地方</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应用提供服务，功能的界面</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下单给厨房，端菜上桌子</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数据管理，客户服务</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订单变成菜品</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用户数据加工</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29" name="Rounded Rectangle 28">
            <a:hlinkClick r:id="rId1"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2"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厨房器件供应商</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=BaaS</a:t>
            </a: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（后端及服务）</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装修餐厅前场和后厨</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a:t>
            </a:r>
            <a:r>
              <a:rPr lang="en-US" altLang="zh-CN" dirty="0">
                <a:solidFill>
                  <a:srgbClr val="00B0F0"/>
                </a:solidFill>
                <a:latin typeface="微软雅黑" panose="020B0503020204020204" pitchFamily="34" charset="-122"/>
                <a:ea typeface="微软雅黑" panose="020B0503020204020204" pitchFamily="34" charset="-122"/>
              </a:rPr>
              <a:t>APP</a:t>
            </a:r>
            <a:r>
              <a:rPr lang="zh-CN" altLang="en-US" dirty="0">
                <a:solidFill>
                  <a:srgbClr val="00B0F0"/>
                </a:solidFill>
                <a:latin typeface="微软雅黑" panose="020B0503020204020204" pitchFamily="34" charset="-122"/>
                <a:ea typeface="微软雅黑" panose="020B0503020204020204" pitchFamily="34" charset="-122"/>
              </a:rPr>
              <a:t>的前端和后端</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水槽、炉灶、冰箱</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FF0000"/>
                </a:solidFill>
                <a:latin typeface="微软雅黑" panose="020B0503020204020204" pitchFamily="34" charset="-122"/>
                <a:ea typeface="微软雅黑" panose="020B0503020204020204" pitchFamily="34" charset="-122"/>
              </a:rPr>
              <a:t>数据处理服务</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0" name="Rounded Rectangle 60">
            <a:hlinkClick r:id="rId2"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开发过程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木工、水工、电工、漆工干活</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开发，设计，架构研发</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1"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目标群体</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互联网企业</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个人开发工程师</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latin typeface="微软雅黑" panose="020B0503020204020204" pitchFamily="34" charset="-122"/>
                <a:ea typeface="微软雅黑" panose="020B0503020204020204" pitchFamily="34" charset="-122"/>
              </a:rPr>
              <a:t>BaaS(</a:t>
            </a:r>
            <a:r>
              <a:rPr lang="zh-CN" altLang="en-US" dirty="0">
                <a:latin typeface="微软雅黑" panose="020B0503020204020204" pitchFamily="34" charset="-122"/>
                <a:ea typeface="微软雅黑" panose="020B0503020204020204" pitchFamily="34" charset="-122"/>
              </a:rPr>
              <a:t>后端即服务</a:t>
            </a:r>
            <a:r>
              <a:rPr lang="en-US" altLang="zh-CN" dirty="0">
                <a:latin typeface="微软雅黑" panose="020B0503020204020204" pitchFamily="34" charset="-122"/>
                <a:ea typeface="微软雅黑" panose="020B0503020204020204" pitchFamily="34" charset="-122"/>
              </a:rPr>
              <a:t>)</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2"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应用后端技术整合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数据存储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统计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无服务器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移动技术集成（直播，通知，存储等）</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3"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优点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效率加快</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成本降低</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技术门槛减少</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敏捷迭代</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4"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5"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6"/>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latin typeface="微软雅黑" panose="020B0503020204020204" pitchFamily="34" charset="-122"/>
                <a:ea typeface="微软雅黑" panose="020B0503020204020204" pitchFamily="34" charset="-122"/>
              </a:rPr>
              <a:t>BaaS</a:t>
            </a:r>
            <a:r>
              <a:rPr lang="zh-CN" altLang="en-US">
                <a:latin typeface="微软雅黑" panose="020B0503020204020204" pitchFamily="34" charset="-122"/>
                <a:ea typeface="微软雅黑" panose="020B0503020204020204" pitchFamily="34" charset="-122"/>
              </a:rPr>
              <a:t>的用户痛点</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Arial" panose="020B0604020202020204" pitchFamily="34" charset="0"/>
                <a:sym typeface="+mn-ea"/>
              </a:rPr>
              <a:t>流于</a:t>
            </a:r>
            <a:r>
              <a:rPr altLang="zh-CN">
                <a:latin typeface="微软雅黑" panose="020B0503020204020204" pitchFamily="34" charset="-122"/>
                <a:ea typeface="微软雅黑" panose="020B0503020204020204" pitchFamily="34" charset="-122"/>
                <a:cs typeface="Arial" panose="020B0604020202020204" pitchFamily="34" charset="0"/>
                <a:sym typeface="+mn-ea"/>
              </a:rPr>
              <a:t>mBaaS</a:t>
            </a:r>
            <a:endParaRPr lang="en-US" altLang="zh-CN">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a:latin typeface="微软雅黑" panose="020B0503020204020204" pitchFamily="34" charset="-122"/>
                <a:ea typeface="微软雅黑" panose="020B0503020204020204" pitchFamily="34" charset="-122"/>
              </a:rPr>
              <a:t>流程缺陷</a:t>
            </a:r>
            <a:endParaRPr altLang="zh-CN" sz="24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仅支持移动，不支持整个解决方案</a:t>
            </a:r>
            <a:endParaRPr lang="zh-CN" altLang="en-US" sz="1800">
              <a:latin typeface="微软雅黑" panose="020B0503020204020204" pitchFamily="34" charset="-122"/>
              <a:ea typeface="微软雅黑" panose="020B0503020204020204" pitchFamily="34" charset="-122"/>
            </a:endParaRPr>
          </a:p>
          <a:p>
            <a:pPr eaLnBrk="1" hangingPunct="1">
              <a:lnSpc>
                <a:spcPct val="150000"/>
              </a:lnSpc>
            </a:pPr>
            <a:r>
              <a:rPr lang="zh-CN" altLang="en-US" sz="2400">
                <a:latin typeface="微软雅黑" panose="020B0503020204020204" pitchFamily="34" charset="-122"/>
                <a:ea typeface="微软雅黑" panose="020B0503020204020204" pitchFamily="34" charset="-122"/>
              </a:rPr>
              <a:t>技术缺陷</a:t>
            </a:r>
            <a:endParaRPr altLang="zh-CN" sz="24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不支持后台管理系统开发</a:t>
            </a:r>
            <a:endParaRPr altLang="zh-CN" sz="18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不支持面向对象</a:t>
            </a:r>
            <a:endParaRPr lang="zh-CN" altLang="en-US" sz="18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无法解决实际业务问题</a:t>
            </a:r>
            <a:endParaRPr lang="zh-CN" altLang="en-US" sz="1800">
              <a:latin typeface="微软雅黑" panose="020B0503020204020204" pitchFamily="34" charset="-122"/>
              <a:ea typeface="微软雅黑" panose="020B0503020204020204" pitchFamily="34" charset="-122"/>
            </a:endParaRPr>
          </a:p>
          <a:p>
            <a:pPr eaLnBrk="1" hangingPunct="1">
              <a:lnSpc>
                <a:spcPct val="150000"/>
              </a:lnSpc>
            </a:pPr>
            <a:r>
              <a:rPr lang="zh-CN" altLang="en-US" sz="2400">
                <a:latin typeface="微软雅黑" panose="020B0503020204020204" pitchFamily="34" charset="-122"/>
                <a:ea typeface="微软雅黑" panose="020B0503020204020204" pitchFamily="34" charset="-122"/>
              </a:rPr>
              <a:t>支持缺陷</a:t>
            </a:r>
            <a:endParaRPr altLang="zh-CN" sz="2400">
              <a:latin typeface="微软雅黑" panose="020B0503020204020204" pitchFamily="34" charset="-122"/>
              <a:ea typeface="微软雅黑" panose="020B0503020204020204" pitchFamily="34" charset="-122"/>
            </a:endParaRPr>
          </a:p>
          <a:p>
            <a:pPr eaLnBrk="1" hangingPunct="1">
              <a:lnSpc>
                <a:spcPct val="150000"/>
              </a:lnSpc>
            </a:pPr>
            <a:r>
              <a:rPr lang="zh-CN" altLang="en-US" sz="2400">
                <a:latin typeface="微软雅黑" panose="020B0503020204020204" pitchFamily="34" charset="-122"/>
                <a:ea typeface="微软雅黑" panose="020B0503020204020204" pitchFamily="34" charset="-122"/>
              </a:rPr>
              <a:t>价格缺陷</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4">
                                            <p:txEl>
                                              <p:pRg st="4" end="4"/>
                                            </p:txEl>
                                          </p:spTgt>
                                        </p:tgtEl>
                                        <p:attrNameLst>
                                          <p:attrName>style.visibility</p:attrName>
                                        </p:attrNameLst>
                                      </p:cBhvr>
                                      <p:to>
                                        <p:strVal val="visible"/>
                                      </p:to>
                                    </p:set>
                                    <p:animEffect transition="in" filter="fade">
                                      <p:cBhvr>
                                        <p:cTn id="21" dur="500"/>
                                        <p:tgtEl>
                                          <p:spTgt spid="307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4">
                                            <p:txEl>
                                              <p:pRg st="5" end="5"/>
                                            </p:txEl>
                                          </p:spTgt>
                                        </p:tgtEl>
                                        <p:attrNameLst>
                                          <p:attrName>style.visibility</p:attrName>
                                        </p:attrNameLst>
                                      </p:cBhvr>
                                      <p:to>
                                        <p:strVal val="visible"/>
                                      </p:to>
                                    </p:set>
                                    <p:animEffect transition="in" filter="fade">
                                      <p:cBhvr>
                                        <p:cTn id="24" dur="500"/>
                                        <p:tgtEl>
                                          <p:spTgt spid="307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4">
                                            <p:txEl>
                                              <p:pRg st="6" end="6"/>
                                            </p:txEl>
                                          </p:spTgt>
                                        </p:tgtEl>
                                        <p:attrNameLst>
                                          <p:attrName>style.visibility</p:attrName>
                                        </p:attrNameLst>
                                      </p:cBhvr>
                                      <p:to>
                                        <p:strVal val="visible"/>
                                      </p:to>
                                    </p:set>
                                    <p:animEffect transition="in" filter="fade">
                                      <p:cBhvr>
                                        <p:cTn id="29" dur="500"/>
                                        <p:tgtEl>
                                          <p:spTgt spid="307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AppLink BaaS</a:t>
            </a:r>
            <a:endParaRPr lang="en-US" altLang="zh-CN">
              <a:latin typeface="微软雅黑" panose="020B0503020204020204" pitchFamily="34" charset="-122"/>
              <a:ea typeface="微软雅黑" panose="020B0503020204020204" pitchFamily="34" charset="-122"/>
            </a:endParaRP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完全自主研发</a:t>
            </a:r>
            <a:endParaRPr lang="zh-CN" altLang="en-US">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创新的开发模式</a:t>
            </a:r>
            <a:r>
              <a:rPr altLang="zh-CN">
                <a:latin typeface="微软雅黑" panose="020B0503020204020204" pitchFamily="34" charset="-122"/>
                <a:ea typeface="微软雅黑" panose="020B0503020204020204" pitchFamily="34" charset="-122"/>
              </a:rPr>
              <a:t> </a:t>
            </a:r>
            <a:endParaRPr altLang="zh-CN">
              <a:latin typeface="微软雅黑" panose="020B0503020204020204" pitchFamily="34" charset="-122"/>
              <a:ea typeface="微软雅黑" panose="020B0503020204020204" pitchFamily="34" charset="-122"/>
            </a:endParaRPr>
          </a:p>
          <a:p>
            <a:pPr eaLnBrk="1" hangingPunct="1"/>
            <a:r>
              <a:rPr lang="zh-CN" altLang="en-US">
                <a:latin typeface="微软雅黑" panose="020B0503020204020204" pitchFamily="34" charset="-122"/>
                <a:ea typeface="微软雅黑" panose="020B0503020204020204" pitchFamily="34" charset="-122"/>
              </a:rPr>
              <a:t>不一样的</a:t>
            </a:r>
            <a:r>
              <a:rPr altLang="zh-CN">
                <a:latin typeface="微软雅黑" panose="020B0503020204020204" pitchFamily="34" charset="-122"/>
                <a:ea typeface="微软雅黑" panose="020B0503020204020204" pitchFamily="34" charset="-122"/>
              </a:rPr>
              <a:t>BaaS</a:t>
            </a:r>
            <a:endParaRPr altLang="zh-CN">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altLang="zh-CN">
              <a:latin typeface="微软雅黑" panose="020B0503020204020204" pitchFamily="34" charset="-122"/>
              <a:ea typeface="微软雅黑" panose="020B0503020204020204" pitchFamily="34" charset="-122"/>
            </a:endParaRPr>
          </a:p>
        </p:txBody>
      </p:sp>
      <p:pic>
        <p:nvPicPr>
          <p:cNvPr id="103428" name="Picture Placeholder 14" descr="440698504_ad9502ccde_o.jpg"/>
          <p:cNvPicPr>
            <a:picLocks noGrp="1" noChangeAspect="1"/>
          </p:cNvPicPr>
          <p:nvPr>
            <p:ph type="pic" idx="1"/>
          </p:nvPr>
        </p:nvPicPr>
        <p:blipFill>
          <a:blip r:embed="rId1">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大技术特性</a:t>
            </a:r>
            <a:endParaRPr lang="zh-CN" altLang="en-US">
              <a:latin typeface="微软雅黑" panose="020B0503020204020204" pitchFamily="34" charset="-122"/>
              <a:ea typeface="微软雅黑" panose="020B0503020204020204" pitchFamily="34"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3000">
                <a:solidFill>
                  <a:srgbClr val="404040"/>
                </a:solidFill>
                <a:latin typeface="微软雅黑" panose="020B0503020204020204" pitchFamily="34" charset="-122"/>
                <a:ea typeface="微软雅黑" panose="020B0503020204020204" pitchFamily="34" charset="-122"/>
              </a:rPr>
              <a:t>基于数据模型驱动的</a:t>
            </a:r>
            <a:r>
              <a:rPr lang="en-US" altLang="zh-CN" sz="3000">
                <a:solidFill>
                  <a:srgbClr val="FF0000"/>
                </a:solidFill>
                <a:latin typeface="微软雅黑" panose="020B0503020204020204" pitchFamily="34" charset="-122"/>
                <a:ea typeface="微软雅黑" panose="020B0503020204020204" pitchFamily="34" charset="-122"/>
              </a:rPr>
              <a:t>敏捷</a:t>
            </a:r>
            <a:r>
              <a:rPr lang="en-US" altLang="zh-CN" sz="3000">
                <a:solidFill>
                  <a:schemeClr val="tx1"/>
                </a:solidFill>
                <a:latin typeface="微软雅黑" panose="020B0503020204020204" pitchFamily="34" charset="-122"/>
                <a:ea typeface="微软雅黑" panose="020B0503020204020204" pitchFamily="34" charset="-122"/>
              </a:rPr>
              <a:t>开发模式</a:t>
            </a:r>
            <a:endParaRPr lang="en-US" altLang="zh-CN" sz="3000">
              <a:solidFill>
                <a:schemeClr val="tx1"/>
              </a:solidFill>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自动</a:t>
            </a:r>
            <a:r>
              <a:rPr lang="en-US" altLang="zh-CN" sz="3000">
                <a:solidFill>
                  <a:srgbClr val="404040"/>
                </a:solidFill>
                <a:latin typeface="微软雅黑" panose="020B0503020204020204" pitchFamily="34" charset="-122"/>
                <a:ea typeface="微软雅黑" panose="020B0503020204020204" pitchFamily="34" charset="-122"/>
              </a:rPr>
              <a:t>构建数据管理系统</a:t>
            </a:r>
            <a:endParaRPr lang="en-US" altLang="zh-CN" sz="3000">
              <a:solidFill>
                <a:srgbClr val="404040"/>
              </a:solidFill>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可管理</a:t>
            </a:r>
            <a:r>
              <a:rPr lang="en-US" altLang="zh-CN" sz="3000">
                <a:solidFill>
                  <a:srgbClr val="404040"/>
                </a:solidFill>
                <a:latin typeface="微软雅黑" panose="020B0503020204020204" pitchFamily="34" charset="-122"/>
                <a:ea typeface="微软雅黑" panose="020B0503020204020204" pitchFamily="34" charset="-122"/>
              </a:rPr>
              <a:t>的数据接口访问控制权限</a:t>
            </a:r>
            <a:endParaRPr lang="en-US" altLang="zh-CN" sz="3000">
              <a:solidFill>
                <a:srgbClr val="404040"/>
              </a:solidFill>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跨平台、跨技术</a:t>
            </a:r>
            <a:r>
              <a:rPr lang="zh-CN" altLang="en-US" sz="3000">
                <a:solidFill>
                  <a:srgbClr val="FF0000"/>
                </a:solidFill>
                <a:latin typeface="微软雅黑" panose="020B0503020204020204" pitchFamily="34" charset="-122"/>
                <a:ea typeface="微软雅黑" panose="020B0503020204020204" pitchFamily="34" charset="-122"/>
              </a:rPr>
              <a:t>、跨语言</a:t>
            </a:r>
            <a:r>
              <a:rPr lang="en-US" altLang="zh-CN" sz="3000">
                <a:latin typeface="微软雅黑" panose="020B0503020204020204" pitchFamily="34" charset="-122"/>
                <a:ea typeface="微软雅黑" panose="020B0503020204020204" pitchFamily="34" charset="-122"/>
              </a:rPr>
              <a:t>自动</a:t>
            </a:r>
            <a:r>
              <a:rPr lang="en-US" altLang="zh-CN" sz="3000">
                <a:solidFill>
                  <a:srgbClr val="FF0000"/>
                </a:solidFill>
                <a:latin typeface="微软雅黑" panose="020B0503020204020204" pitchFamily="34" charset="-122"/>
                <a:ea typeface="微软雅黑" panose="020B0503020204020204" pitchFamily="34" charset="-122"/>
              </a:rPr>
              <a:t>生成</a:t>
            </a:r>
            <a:r>
              <a:rPr lang="en-US" altLang="zh-CN" sz="3000">
                <a:latin typeface="微软雅黑" panose="020B0503020204020204" pitchFamily="34" charset="-122"/>
                <a:ea typeface="微软雅黑" panose="020B0503020204020204" pitchFamily="34" charset="-122"/>
              </a:rPr>
              <a:t>应用端接入</a:t>
            </a:r>
            <a:r>
              <a:rPr lang="en-US" altLang="zh-CN" sz="3000">
                <a:solidFill>
                  <a:srgbClr val="FF0000"/>
                </a:solidFill>
                <a:latin typeface="微软雅黑" panose="020B0503020204020204" pitchFamily="34" charset="-122"/>
                <a:ea typeface="微软雅黑" panose="020B0503020204020204" pitchFamily="34" charset="-122"/>
              </a:rPr>
              <a:t>代码</a:t>
            </a:r>
            <a:endParaRPr lang="en-US" altLang="zh-CN" sz="3000">
              <a:solidFill>
                <a:srgbClr val="FF0000"/>
              </a:solidFill>
              <a:latin typeface="微软雅黑" panose="020B0503020204020204" pitchFamily="34" charset="-122"/>
              <a:ea typeface="微软雅黑" panose="020B0503020204020204" pitchFamily="34" charset="-122"/>
            </a:endParaRPr>
          </a:p>
          <a:p>
            <a:pPr>
              <a:lnSpc>
                <a:spcPct val="85000"/>
              </a:lnSpc>
              <a:spcBef>
                <a:spcPct val="20000"/>
              </a:spcBef>
              <a:buClr>
                <a:srgbClr val="FF6600"/>
              </a:buClr>
              <a:buSzPct val="100000"/>
              <a:buFont typeface="Arial" panose="020B0604020202020204" pitchFamily="34" charset="0"/>
              <a:buChar char="•"/>
            </a:pPr>
            <a:endParaRPr lang="en-US" altLang="zh-CN" sz="3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000"/>
                                        <p:tgtEl>
                                          <p:spTgt spid="9">
                                            <p:txEl>
                                              <p:pRg st="1" end="1"/>
                                            </p:txEl>
                                          </p:spTgt>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2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9" grpId="0" build="p"/>
    </p:bldLst>
  </p:timing>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3935</Words>
  <Application>WPS 演示</Application>
  <PresentationFormat>On-screen Show (4:3)</PresentationFormat>
  <Paragraphs>719</Paragraphs>
  <Slides>36</Slides>
  <Notes>44</Notes>
  <HiddenSlides>0</HiddenSlides>
  <MMClips>1</MMClips>
  <ScaleCrop>false</ScaleCrop>
  <HeadingPairs>
    <vt:vector size="6" baseType="variant">
      <vt:variant>
        <vt:lpstr>已用的字体</vt:lpstr>
      </vt:variant>
      <vt:variant>
        <vt:i4>18</vt:i4>
      </vt:variant>
      <vt:variant>
        <vt:lpstr>主题</vt:lpstr>
      </vt:variant>
      <vt:variant>
        <vt:i4>20</vt:i4>
      </vt:variant>
      <vt:variant>
        <vt:lpstr>幻灯片标题</vt:lpstr>
      </vt:variant>
      <vt:variant>
        <vt:i4>36</vt:i4>
      </vt:variant>
    </vt:vector>
  </HeadingPairs>
  <TitlesOfParts>
    <vt:vector size="74" baseType="lpstr">
      <vt:lpstr>Arial</vt:lpstr>
      <vt:lpstr>宋体</vt:lpstr>
      <vt:lpstr>Wingdings</vt:lpstr>
      <vt:lpstr>HelveticaNeueLT Std Lt</vt:lpstr>
      <vt:lpstr>Segoe UI</vt:lpstr>
      <vt:lpstr>Segoe UI</vt:lpstr>
      <vt:lpstr>Calibri</vt:lpstr>
      <vt:lpstr>HelveticaNeueLT Std Lt</vt:lpstr>
      <vt:lpstr>微软雅黑</vt:lpstr>
      <vt:lpstr>时尚中黑简体</vt:lpstr>
      <vt:lpstr>黑体</vt:lpstr>
      <vt:lpstr>Arial Unicode MS</vt:lpstr>
      <vt:lpstr>Calibri</vt:lpstr>
      <vt:lpstr>Arial</vt:lpstr>
      <vt:lpstr>Segoe Print</vt:lpstr>
      <vt:lpstr>Wingdings</vt:lpstr>
      <vt:lpstr>Cambria</vt:lpstr>
      <vt:lpstr>方正兰亭刊黑_GBK</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AppLink BaaS平台</vt:lpstr>
      <vt:lpstr>目录</vt:lpstr>
      <vt:lpstr>BaaS Introduce</vt:lpstr>
      <vt:lpstr>BaaS 的餐厅比喻</vt:lpstr>
      <vt:lpstr>BaaS 的餐厅比喻</vt:lpstr>
      <vt:lpstr>BaaS(后端即服务)</vt:lpstr>
      <vt:lpstr>BaaS的用户痛点——流于mBaaS</vt:lpstr>
      <vt:lpstr>AppLink BaaS</vt:lpstr>
      <vt:lpstr>4大技术特性</vt:lpstr>
      <vt:lpstr>4大项目化特性</vt:lpstr>
      <vt:lpstr>五大市场</vt:lpstr>
      <vt:lpstr>Strength优势</vt:lpstr>
      <vt:lpstr>Weakness劣势 &amp;&amp; Threat威胁</vt:lpstr>
      <vt:lpstr>Opportunity机会</vt:lpstr>
      <vt:lpstr>市场分析——77亿美金</vt:lpstr>
      <vt:lpstr>77亿美元背后的市场</vt:lpstr>
      <vt:lpstr>市场分析</vt:lpstr>
      <vt:lpstr>市场趋势——企业的IT服务改革</vt:lpstr>
      <vt:lpstr>PowerPoint 演示文稿</vt:lpstr>
      <vt:lpstr>市场分析</vt:lpstr>
      <vt:lpstr>目标市场</vt:lpstr>
      <vt:lpstr>Site Overlap</vt:lpstr>
      <vt:lpstr>Stands out in the crowd</vt:lpstr>
      <vt:lpstr>企业级的QingCloud的APPCenter、阿里云移动和AWS的Mobile Hub</vt:lpstr>
      <vt:lpstr>致力于构建开发者生态圈的野狗、LeanCloud和Bmob后端云</vt:lpstr>
      <vt:lpstr>整合前后端的APPCAN和APICloud</vt:lpstr>
      <vt:lpstr>整合前后端的APPCAN和APICloud</vt:lpstr>
      <vt:lpstr>PowerPoint 演示文稿</vt:lpstr>
      <vt:lpstr>PowerPoint 演示文稿</vt:lpstr>
      <vt:lpstr>PowerPoint 演示文稿</vt:lpstr>
      <vt:lpstr>PowerPoint 演示文稿</vt:lpstr>
      <vt:lpstr>Dwell Time</vt:lpstr>
      <vt:lpstr>竞争策略</vt:lpstr>
      <vt:lpstr>目标市场</vt:lpstr>
      <vt:lpstr>竞争策略</vt:lpstr>
      <vt:lpstr>Thank you</vt:lpstr>
    </vt:vector>
  </TitlesOfParts>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cp:lastModifiedBy>
  <cp:revision>1208</cp:revision>
  <dcterms:created xsi:type="dcterms:W3CDTF">2008-07-18T07:27:00Z</dcterms:created>
  <dcterms:modified xsi:type="dcterms:W3CDTF">2017-09-12T19:00:36Z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